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337" r:id="rId2"/>
    <p:sldId id="330" r:id="rId3"/>
    <p:sldId id="331" r:id="rId4"/>
    <p:sldId id="336" r:id="rId5"/>
    <p:sldId id="335" r:id="rId6"/>
    <p:sldId id="334" r:id="rId7"/>
    <p:sldId id="33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B4212"/>
    <a:srgbClr val="F4FAEC"/>
    <a:srgbClr val="E6EDF6"/>
    <a:srgbClr val="F2F6FC"/>
    <a:srgbClr val="F6FAFC"/>
    <a:srgbClr val="F9FCFD"/>
    <a:srgbClr val="FEF9F4"/>
    <a:srgbClr val="1A5997"/>
    <a:srgbClr val="2A05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5122" autoAdjust="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9890F-89EB-40CC-99D7-1047D42206B3}" type="datetimeFigureOut">
              <a:rPr lang="ru-RU" smtClean="0"/>
              <a:pPr/>
              <a:t>23.10.2020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55831-140E-4BE2-BF25-51E27ED9A2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74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87688" y="689138"/>
            <a:ext cx="8496944" cy="1470025"/>
          </a:xfrm>
        </p:spPr>
        <p:txBody>
          <a:bodyPr/>
          <a:lstStyle>
            <a:lvl1pPr>
              <a:defRPr>
                <a:solidFill>
                  <a:srgbClr val="2D3588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7688" y="3886200"/>
            <a:ext cx="8496944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87FA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820356" y="6356351"/>
            <a:ext cx="2844800" cy="365125"/>
          </a:xfrm>
        </p:spPr>
        <p:txBody>
          <a:bodyPr/>
          <a:lstStyle/>
          <a:p>
            <a:fld id="{A96E3A67-1329-4970-AF3F-3986350B0A7B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16080" y="6361143"/>
            <a:ext cx="3082528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200456" y="6356351"/>
            <a:ext cx="1381944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E2DB5A5-7FF6-4988-A7FD-0023ED0356F9}"/>
              </a:ext>
            </a:extLst>
          </p:cNvPr>
          <p:cNvSpPr/>
          <p:nvPr userDrawn="1"/>
        </p:nvSpPr>
        <p:spPr>
          <a:xfrm rot="10800000" flipV="1">
            <a:off x="0" y="811"/>
            <a:ext cx="2844800" cy="6858000"/>
          </a:xfrm>
          <a:prstGeom prst="rect">
            <a:avLst/>
          </a:prstGeom>
          <a:gradFill flip="none" rotWithShape="1">
            <a:gsLst>
              <a:gs pos="0">
                <a:srgbClr val="91BE35"/>
              </a:gs>
              <a:gs pos="46000">
                <a:srgbClr val="448AA3"/>
              </a:gs>
              <a:gs pos="68000">
                <a:srgbClr val="2069B1"/>
              </a:gs>
              <a:gs pos="100000">
                <a:srgbClr val="2E3386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9473900-A08A-4264-BFA6-19480E2615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085368"/>
            <a:ext cx="1402928" cy="130181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8DE6CC5-A174-4732-8B8C-B6108ECDC31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65" y="424699"/>
            <a:ext cx="2210909" cy="99945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4257" y="1329755"/>
            <a:ext cx="11381631" cy="479641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C1DE9387-7153-4D67-ADFA-7713BDE8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0E0080E7-B397-44A4-9E9F-1D88DEF5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CE9F5759-862C-45D8-A538-067081BC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ашивка 53">
            <a:extLst>
              <a:ext uri="{FF2B5EF4-FFF2-40B4-BE49-F238E27FC236}">
                <a16:creationId xmlns:a16="http://schemas.microsoft.com/office/drawing/2014/main" id="{79740067-FEA0-4E75-898D-1C6D1296A46A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оловина рамки 10">
            <a:extLst>
              <a:ext uri="{FF2B5EF4-FFF2-40B4-BE49-F238E27FC236}">
                <a16:creationId xmlns:a16="http://schemas.microsoft.com/office/drawing/2014/main" id="{48B0ABC1-E87D-4A2D-B9E1-0A57541E6006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2" name="Рисунок 11" descr="иктиб презентация 2 СЛАЙД-02.jpg">
            <a:extLst>
              <a:ext uri="{FF2B5EF4-FFF2-40B4-BE49-F238E27FC236}">
                <a16:creationId xmlns:a16="http://schemas.microsoft.com/office/drawing/2014/main" id="{08DB8125-0B71-4718-9BD8-D99871888F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3" name="Рисунок 12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71706A0F-0112-4AD0-9CA0-4714F3A7C81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8BBAE5FE-4B0B-4894-9482-F3BACFE1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AF4A-B6CA-4A08-A3B7-80AAA3294BF8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>
            <a:extLst>
              <a:ext uri="{FF2B5EF4-FFF2-40B4-BE49-F238E27FC236}">
                <a16:creationId xmlns:a16="http://schemas.microsoft.com/office/drawing/2014/main" id="{B7049F8D-E31B-46F4-B447-45DA31B0B80B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94257" y="1272541"/>
            <a:ext cx="11381631" cy="485362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94257" y="6356348"/>
            <a:ext cx="2844800" cy="365125"/>
          </a:xfrm>
        </p:spPr>
        <p:txBody>
          <a:bodyPr/>
          <a:lstStyle/>
          <a:p>
            <a:fld id="{38CE367C-3AAA-4392-98BC-8E9817D767FF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254672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031088" y="6356349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53">
            <a:extLst>
              <a:ext uri="{FF2B5EF4-FFF2-40B4-BE49-F238E27FC236}">
                <a16:creationId xmlns:a16="http://schemas.microsoft.com/office/drawing/2014/main" id="{2DF1E4F9-58B5-4F7E-A389-658843C78B50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2BF3DC61-5F38-4198-83B2-7D0F358795A4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Рисунок 8" descr="иктиб презентация 2 СЛАЙД-02.jpg">
            <a:extLst>
              <a:ext uri="{FF2B5EF4-FFF2-40B4-BE49-F238E27FC236}">
                <a16:creationId xmlns:a16="http://schemas.microsoft.com/office/drawing/2014/main" id="{94F5FF42-8D82-428C-9B4E-498E1E526E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0" name="Рисунок 9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889B8CCE-ED89-4F84-A1A8-B7E3689EBF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1689-0F06-4DE1-96DF-3DFB4FCE714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оловина рамки 6">
            <a:extLst>
              <a:ext uri="{FF2B5EF4-FFF2-40B4-BE49-F238E27FC236}">
                <a16:creationId xmlns:a16="http://schemas.microsoft.com/office/drawing/2014/main" id="{F1C2650A-52E5-4933-A8CA-F09035018E84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257" y="1329755"/>
            <a:ext cx="5500143" cy="4796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329755"/>
            <a:ext cx="5678288" cy="47964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ашивка 53">
            <a:extLst>
              <a:ext uri="{FF2B5EF4-FFF2-40B4-BE49-F238E27FC236}">
                <a16:creationId xmlns:a16="http://schemas.microsoft.com/office/drawing/2014/main" id="{3ACA853D-6EAA-48BB-A2D3-6E4B1ABCCBE1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Половина рамки 8">
            <a:extLst>
              <a:ext uri="{FF2B5EF4-FFF2-40B4-BE49-F238E27FC236}">
                <a16:creationId xmlns:a16="http://schemas.microsoft.com/office/drawing/2014/main" id="{43033968-8F2D-4418-B9AA-794F3C80C669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 descr="иктиб презентация 2 СЛАЙД-02.jpg">
            <a:extLst>
              <a:ext uri="{FF2B5EF4-FFF2-40B4-BE49-F238E27FC236}">
                <a16:creationId xmlns:a16="http://schemas.microsoft.com/office/drawing/2014/main" id="{C8AC36CC-EC05-4105-B265-D31B329C480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1" name="Рисунок 10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183BD836-8036-439A-B1BF-429E34E9838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32E45F9-4790-472A-9722-B0DC930EA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4257" y="1329754"/>
            <a:ext cx="55022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4258" y="1969516"/>
            <a:ext cx="5502260" cy="4156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7" y="1329754"/>
            <a:ext cx="56825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969516"/>
            <a:ext cx="5682520" cy="41566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Дата 4">
            <a:extLst>
              <a:ext uri="{FF2B5EF4-FFF2-40B4-BE49-F238E27FC236}">
                <a16:creationId xmlns:a16="http://schemas.microsoft.com/office/drawing/2014/main" id="{EB29B252-87E8-41F3-8371-E06332400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11" name="Нижний колонтитул 5">
            <a:extLst>
              <a:ext uri="{FF2B5EF4-FFF2-40B4-BE49-F238E27FC236}">
                <a16:creationId xmlns:a16="http://schemas.microsoft.com/office/drawing/2014/main" id="{4DD705DF-0203-4317-BE60-414B4FDCB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6">
            <a:extLst>
              <a:ext uri="{FF2B5EF4-FFF2-40B4-BE49-F238E27FC236}">
                <a16:creationId xmlns:a16="http://schemas.microsoft.com/office/drawing/2014/main" id="{B280D6D8-B602-42FE-B746-613CA375C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ашивка 53">
            <a:extLst>
              <a:ext uri="{FF2B5EF4-FFF2-40B4-BE49-F238E27FC236}">
                <a16:creationId xmlns:a16="http://schemas.microsoft.com/office/drawing/2014/main" id="{654B7B89-B1FB-477F-A862-4EE2CAD0D9EC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оловина рамки 13">
            <a:extLst>
              <a:ext uri="{FF2B5EF4-FFF2-40B4-BE49-F238E27FC236}">
                <a16:creationId xmlns:a16="http://schemas.microsoft.com/office/drawing/2014/main" id="{7A2F9163-67D3-4422-B788-C36F6D2FAE7C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5" name="Рисунок 14" descr="иктиб презентация 2 СЛАЙД-02.jpg">
            <a:extLst>
              <a:ext uri="{FF2B5EF4-FFF2-40B4-BE49-F238E27FC236}">
                <a16:creationId xmlns:a16="http://schemas.microsoft.com/office/drawing/2014/main" id="{EFD6E133-A6C5-4548-99AB-DB651D7FAF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6" name="Рисунок 15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355C2536-0C43-4417-BDAD-93C0EE5B410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0D056A40-5206-418F-83A9-AFEAEAAC9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4">
            <a:extLst>
              <a:ext uri="{FF2B5EF4-FFF2-40B4-BE49-F238E27FC236}">
                <a16:creationId xmlns:a16="http://schemas.microsoft.com/office/drawing/2014/main" id="{CD9BA1A7-95E3-4E1D-A220-F29922D5D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94257" y="6344518"/>
            <a:ext cx="2844800" cy="365125"/>
          </a:xfrm>
        </p:spPr>
        <p:txBody>
          <a:bodyPr/>
          <a:lstStyle/>
          <a:p>
            <a:fld id="{990A60D0-A090-49BC-8682-91A14547B9A5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7" name="Нижний колонтитул 5">
            <a:extLst>
              <a:ext uri="{FF2B5EF4-FFF2-40B4-BE49-F238E27FC236}">
                <a16:creationId xmlns:a16="http://schemas.microsoft.com/office/drawing/2014/main" id="{9455DFFF-A367-4B4A-9298-D4C803BC0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57501" y="6356351"/>
            <a:ext cx="386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8" name="Номер слайда 6">
            <a:extLst>
              <a:ext uri="{FF2B5EF4-FFF2-40B4-BE49-F238E27FC236}">
                <a16:creationId xmlns:a16="http://schemas.microsoft.com/office/drawing/2014/main" id="{8D19CB69-D4B2-431B-A0DE-59A2C3852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36744" y="6356351"/>
            <a:ext cx="2844800" cy="365125"/>
          </a:xfrm>
        </p:spPr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ашивка 53">
            <a:extLst>
              <a:ext uri="{FF2B5EF4-FFF2-40B4-BE49-F238E27FC236}">
                <a16:creationId xmlns:a16="http://schemas.microsoft.com/office/drawing/2014/main" id="{74A59F8A-EC75-489C-A68F-5F69E7626713}"/>
              </a:ext>
            </a:extLst>
          </p:cNvPr>
          <p:cNvSpPr/>
          <p:nvPr userDrawn="1"/>
        </p:nvSpPr>
        <p:spPr>
          <a:xfrm>
            <a:off x="190126" y="270878"/>
            <a:ext cx="149797" cy="720080"/>
          </a:xfrm>
          <a:prstGeom prst="chevron">
            <a:avLst>
              <a:gd name="adj" fmla="val 73404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оловина рамки 9">
            <a:extLst>
              <a:ext uri="{FF2B5EF4-FFF2-40B4-BE49-F238E27FC236}">
                <a16:creationId xmlns:a16="http://schemas.microsoft.com/office/drawing/2014/main" id="{CFE08856-0084-487B-A6F4-E169DB1004F7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1" name="Рисунок 10" descr="иктиб презентация 2 СЛАЙД-02.jpg">
            <a:extLst>
              <a:ext uri="{FF2B5EF4-FFF2-40B4-BE49-F238E27FC236}">
                <a16:creationId xmlns:a16="http://schemas.microsoft.com/office/drawing/2014/main" id="{0FA8A71E-77A6-4E5E-B52E-55BCE57B37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27699" y="201266"/>
            <a:ext cx="360040" cy="859305"/>
          </a:xfrm>
          <a:prstGeom prst="rect">
            <a:avLst/>
          </a:prstGeom>
        </p:spPr>
      </p:pic>
      <p:pic>
        <p:nvPicPr>
          <p:cNvPr id="12" name="Рисунок 11" descr="Изображение выглядит как счетчик&#10;&#10;Автоматически созданное описание">
            <a:extLst>
              <a:ext uri="{FF2B5EF4-FFF2-40B4-BE49-F238E27FC236}">
                <a16:creationId xmlns:a16="http://schemas.microsoft.com/office/drawing/2014/main" id="{BC35EE28-6CC7-41BB-A18C-1B12526CB9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4552" y="258479"/>
            <a:ext cx="811336" cy="744879"/>
          </a:xfrm>
          <a:prstGeom prst="rect">
            <a:avLst/>
          </a:prstGeom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131AEE5F-D323-4B62-B9B0-4E4733D8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257" y="193737"/>
            <a:ext cx="9922223" cy="874363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2F195E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68D9B-15F7-41EC-9BAE-7BA0D3C96447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оловина рамки 4">
            <a:extLst>
              <a:ext uri="{FF2B5EF4-FFF2-40B4-BE49-F238E27FC236}">
                <a16:creationId xmlns:a16="http://schemas.microsoft.com/office/drawing/2014/main" id="{ADE25482-9755-41A7-AA59-0A9C02D73D09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05E36-9A32-4C72-8A52-3E8B055D49B1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0ECC8BD3-E225-4AF8-A290-636418AE5145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73C05-5AC4-485B-B5FD-D249DF4C5A92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оловина рамки 7">
            <a:extLst>
              <a:ext uri="{FF2B5EF4-FFF2-40B4-BE49-F238E27FC236}">
                <a16:creationId xmlns:a16="http://schemas.microsoft.com/office/drawing/2014/main" id="{446E5B33-A0EB-4FFF-93CE-8534F9870F7D}"/>
              </a:ext>
            </a:extLst>
          </p:cNvPr>
          <p:cNvSpPr/>
          <p:nvPr userDrawn="1"/>
        </p:nvSpPr>
        <p:spPr>
          <a:xfrm>
            <a:off x="0" y="-3175"/>
            <a:ext cx="12792745" cy="5880447"/>
          </a:xfrm>
          <a:prstGeom prst="halfFrame">
            <a:avLst>
              <a:gd name="adj1" fmla="val 1323"/>
              <a:gd name="adj2" fmla="val 1179"/>
            </a:avLst>
          </a:prstGeom>
          <a:gradFill>
            <a:gsLst>
              <a:gs pos="0">
                <a:srgbClr val="96CC34"/>
              </a:gs>
              <a:gs pos="100000">
                <a:srgbClr val="2A055B"/>
              </a:gs>
              <a:gs pos="35000">
                <a:srgbClr val="52B277"/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9AB9-FE61-40F6-83A3-2359B81E05DE}" type="datetime1">
              <a:rPr lang="ru-RU" smtClean="0"/>
              <a:pPr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9304A-9F6B-422B-83C1-DE52774CBED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A055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A5997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A5997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A5997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A599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A599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vkur@sfedu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F22E4-868C-4DC4-94CC-28FFFFE2F6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87688" y="294873"/>
            <a:ext cx="8496944" cy="2088232"/>
          </a:xfrm>
        </p:spPr>
        <p:txBody>
          <a:bodyPr>
            <a:noAutofit/>
          </a:bodyPr>
          <a:lstStyle/>
          <a:p>
            <a:r>
              <a:rPr lang="ru-RU" sz="3600" dirty="0"/>
              <a:t>Перспективные методы и средства искусственного интеллекта при решении сложных научно-технических задач</a:t>
            </a:r>
          </a:p>
        </p:txBody>
      </p:sp>
      <p:sp>
        <p:nvSpPr>
          <p:cNvPr id="4" name="Подзаголовок 3">
            <a:extLst>
              <a:ext uri="{FF2B5EF4-FFF2-40B4-BE49-F238E27FC236}">
                <a16:creationId xmlns:a16="http://schemas.microsoft.com/office/drawing/2014/main" id="{B9916536-A49E-46B0-82E6-74323C8B7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7688" y="3356992"/>
            <a:ext cx="8496944" cy="2448272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400" dirty="0"/>
              <a:t>Руководитель</a:t>
            </a:r>
            <a:r>
              <a:rPr lang="en-US" sz="2400" dirty="0"/>
              <a:t> </a:t>
            </a:r>
            <a:r>
              <a:rPr lang="ru-RU" sz="2400" dirty="0"/>
              <a:t>проекта:</a:t>
            </a:r>
          </a:p>
          <a:p>
            <a:pPr algn="l">
              <a:spcBef>
                <a:spcPts val="0"/>
              </a:spcBef>
            </a:pPr>
            <a:r>
              <a:rPr lang="ru-RU" sz="2400" b="1" dirty="0"/>
              <a:t>Курейчик Владимир Викторович</a:t>
            </a:r>
          </a:p>
          <a:p>
            <a:pPr algn="l">
              <a:spcBef>
                <a:spcPts val="0"/>
              </a:spcBef>
            </a:pPr>
            <a:r>
              <a:rPr lang="ru-RU" sz="2400" dirty="0"/>
              <a:t>д. т. н., профессор, руководитель научной школы, </a:t>
            </a:r>
          </a:p>
          <a:p>
            <a:pPr algn="l">
              <a:spcBef>
                <a:spcPts val="0"/>
              </a:spcBef>
            </a:pPr>
            <a:r>
              <a:rPr lang="ru-RU" sz="2400" dirty="0"/>
              <a:t>заведующий кафедрой САПР Института компьютерных технологий и информационной безопасности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hlinkClick r:id="rId2"/>
              </a:rPr>
              <a:t>vkur@sfedu.ru</a:t>
            </a:r>
            <a:endParaRPr lang="ru-RU" sz="2400" dirty="0"/>
          </a:p>
          <a:p>
            <a:pPr algn="l">
              <a:spcBef>
                <a:spcPts val="0"/>
              </a:spcBef>
            </a:pP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88931-B48E-44F1-B04B-3C50857806EE}"/>
              </a:ext>
            </a:extLst>
          </p:cNvPr>
          <p:cNvSpPr txBox="1"/>
          <p:nvPr/>
        </p:nvSpPr>
        <p:spPr>
          <a:xfrm>
            <a:off x="3287688" y="5877272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/>
              <a:t>23.10.2020</a:t>
            </a:r>
          </a:p>
        </p:txBody>
      </p:sp>
    </p:spTree>
    <p:extLst>
      <p:ext uri="{BB962C8B-B14F-4D97-AF65-F5344CB8AC3E}">
        <p14:creationId xmlns:p14="http://schemas.microsoft.com/office/powerpoint/2010/main" val="1494672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76" y="188640"/>
            <a:ext cx="9922223" cy="874363"/>
          </a:xfrm>
        </p:spPr>
        <p:txBody>
          <a:bodyPr/>
          <a:lstStyle/>
          <a:p>
            <a:r>
              <a:rPr lang="ru-RU" dirty="0"/>
              <a:t>Актуальность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880495"/>
            <a:ext cx="10729192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IT-сфера проникла во все области нашей жизни, и это требует больше таких специалистов, которые бы могли проектировать интеллектуальные системы и управлять их функционированием. Развитие искусственного интеллекта – это новые модели и методы, направленные на получение эффективных решений сложных актуальных задач современной науки и техники. </a:t>
            </a:r>
          </a:p>
          <a:p>
            <a:pPr indent="360000" algn="just"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Там, где ведется работа с большими данными, например, в бизнес аналитике, современном производстве, программных разработках, научных исследованиях – актуальность и значимость применения технологий искусственного интеллекта возрастает. Последние сведения по инвестиционной привлекательности вложений в технологии машинного обучения формируют уверенность в том, что искусственный интеллект скоро станет неотъемлемой частью нашей повседневной жизни.</a:t>
            </a:r>
          </a:p>
          <a:p>
            <a:pPr indent="360000" algn="just">
              <a:spcAft>
                <a:spcPts val="6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искусственного интеллекта имеют прямое отношение к направлению из стратегии научно-технологического развития Российской Федерации – «переход к передовым цифровым, интеллектуальным производственным технологиям, роботизированным системам, новым материалам и способам конструирования, созданием систем обработки больших объемов данных, машинного обучения и искусственного интеллекта».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0066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Научная проблема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4257" y="908720"/>
            <a:ext cx="1072919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Искусственный интеллект – это широкое понятие, находящееся на пересечении множества научных проблем и областей, начиная с развития робототехники и заканчивая машинным обучением. Считается, что конечная цель разработчиков – создание интеллектуальной системы, способной выполнять задачи и когнитивные функции, которые пока подвластны только человеческому интеллекту. Для достижения этой цели необходимо, чтобы машины могли обучаться самостоятельно, и их не приходилось бы вручную программировать от начала и до конца.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научными проблемами являются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«проклятие размерности»,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т.е. обработка огромных массивов информации за допустимое время и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принятия решений в реальном масштабе времени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Решение этих проблем  в настоящее время </a:t>
            </a:r>
            <a:r>
              <a:rPr lang="ru-RU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только за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 создания и применения новых </a:t>
            </a:r>
            <a:r>
              <a:rPr lang="ru-RU" sz="2400" b="1" dirty="0">
                <a:solidFill>
                  <a:srgbClr val="000000"/>
                </a:solidFill>
              </a:rPr>
              <a:t>методов и средств искусственного интеллекта.</a:t>
            </a:r>
            <a:endParaRPr lang="ru-RU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55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Научный задел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94257" y="1068100"/>
            <a:ext cx="1072919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Коллективом научной школы разработаны основные положения теорий эволюционного моделирования и биоинспирированного поиска применительно к решению задач искусственного интеллекта. За период функционирования научной школы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выполнено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131 НИР,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включая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 х</a:t>
            </a:r>
            <a:r>
              <a:rPr lang="en-US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д, 87 грантов и 12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целевых программ, опубликовано более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3500 статей, 83 монографии, 127 учебников и учебных пособий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получено более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250 свидетельств и патентов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их них: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878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статей в журналах из списка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ВАК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287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статей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изданиях индексируемых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1752 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статьи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РИНЦ</a:t>
            </a:r>
            <a:r>
              <a:rPr lang="ru-RU" sz="2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5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проведено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37 международных и всероссийских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конференций,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из которых поддержаны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грантами РФФИ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подготовлено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11 докторов и 107 кандидатов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технических наук. Коллектив научной школы, является: членами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4 докторских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диссертационных советов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членами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редколлегии 9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ведущих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рецензируемых журналов из списка 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ВАК, </a:t>
            </a:r>
            <a:r>
              <a:rPr lang="ru-RU" sz="25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экспертами</a:t>
            </a:r>
            <a:r>
              <a:rPr lang="ru-RU" sz="25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РФФИ и РНФ.  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186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проекта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9347" y="1084416"/>
            <a:ext cx="107291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Перспективные направления развития методов интеллектуального анализа данных (классификация, кластеризация и распознавание);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вычислительного интеллекта для решения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сложных оптимизационных задач;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биоинспирированного поиска для решения задач приобретения и управления знаниями;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-эвристические методы решения комбинаторно-логических задач на графах и гиперграфах;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задач транспортной логистики;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биоинспирированной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оптимизации при решении основных задач конструкторского проектирования (компоновка, размещение, трассировка, упаковка, сжатие и верификация);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Прикладное использование подходов </a:t>
            </a:r>
            <a:r>
              <a:rPr lang="ru-RU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нейросетевого</a:t>
            </a: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моделирования;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нечеткого и онтологического моделирования для решения задач искусственного интеллекта;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интеллектуальных систем поддержки принятия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2343283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магистрантам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628800"/>
            <a:ext cx="107291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pPr algn="just"/>
            <a:endParaRPr lang="ru-RU" sz="28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6C6A09-5901-47A1-98F0-8CCAEDC41091}"/>
              </a:ext>
            </a:extLst>
          </p:cNvPr>
          <p:cNvSpPr/>
          <p:nvPr/>
        </p:nvSpPr>
        <p:spPr>
          <a:xfrm>
            <a:off x="589970" y="1462702"/>
            <a:ext cx="1116124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требованиями к магистрантам являются: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Знание и опыт применения перспективных методов научных исследований в области «Информатики и вычислительной техники» </a:t>
            </a:r>
            <a:r>
              <a:rPr lang="ru-RU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«компьютерных технологий»; </a:t>
            </a: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Практические умения и навыки разработки оригинальных алгоритмов и программных средств;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к анализу и структурированию профессиональной информации;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подготовки научных докладов, публикаций и аналитических обзоров с обоснованными выводами и рекомендациями;</a:t>
            </a:r>
          </a:p>
          <a:p>
            <a:pPr marL="514350" indent="-514350" algn="just"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Свободное владение английским языком.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4572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7559BB-93DC-49A5-BD73-7AC2D84F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Ожидаемые результаты работы магистрантов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CE346A-852F-491C-8A03-0688E2B8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9304A-9F6B-422B-83C1-DE52774CBED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23392" y="1089773"/>
            <a:ext cx="1072919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Результатом участия в научно-исследовательском гранте является: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публикация в соавторстве в журналах из списка ВАК; 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публикации в соавторстве в изданиях, индексируемых в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Scopus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выступление с научным докладом на конференции;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совместная заявка от научного коллектива на результаты интеллектуальной деятельности;</a:t>
            </a:r>
          </a:p>
          <a:p>
            <a:pPr marL="514350" indent="-514350">
              <a:buFont typeface="Wingdings" panose="05000000000000000000" pitchFamily="2" charset="2"/>
              <a:buChar char="Ø"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2-х заявок от научного коллектива на получение гранта для обучения в аспирантуре ЮФУ.</a:t>
            </a:r>
          </a:p>
        </p:txBody>
      </p:sp>
    </p:spTree>
    <p:extLst>
      <p:ext uri="{BB962C8B-B14F-4D97-AF65-F5344CB8AC3E}">
        <p14:creationId xmlns:p14="http://schemas.microsoft.com/office/powerpoint/2010/main" val="2104311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КТИБ">
      <a:dk1>
        <a:srgbClr val="22518A"/>
      </a:dk1>
      <a:lt1>
        <a:sysClr val="window" lastClr="FFFFFF"/>
      </a:lt1>
      <a:dk2>
        <a:srgbClr val="8FCE4A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711</Words>
  <Application>Microsoft Office PowerPoint</Application>
  <PresentationFormat>Широкоэкранный</PresentationFormat>
  <Paragraphs>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Times New Roman</vt:lpstr>
      <vt:lpstr>Wingdings</vt:lpstr>
      <vt:lpstr>Тема Office</vt:lpstr>
      <vt:lpstr>Перспективные методы и средства искусственного интеллекта при решении сложных научно-технических задач</vt:lpstr>
      <vt:lpstr>Актуальность проекта</vt:lpstr>
      <vt:lpstr>Научная проблема</vt:lpstr>
      <vt:lpstr>Научный задел</vt:lpstr>
      <vt:lpstr>Задачи проекта</vt:lpstr>
      <vt:lpstr>Требования к магистрантам</vt:lpstr>
      <vt:lpstr>Ожидаемые результаты работы магистрантов</vt:lpstr>
    </vt:vector>
  </TitlesOfParts>
  <Manager>Веселов Геннадий Евгеньевич</Manager>
  <Company>ИКТИБ ЮФУ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научно-исследовательской магистратуры на базе ИКТИБ</dc:title>
  <dc:subject>Программа научно-исследовательской магистратуры на базе ИКТИБ</dc:subject>
  <dc:creator>Горбунов Александр Валерьевич</dc:creator>
  <cp:lastModifiedBy>Горбунов Александр Валерьевич</cp:lastModifiedBy>
  <cp:revision>233</cp:revision>
  <dcterms:created xsi:type="dcterms:W3CDTF">2020-05-04T19:33:09Z</dcterms:created>
  <dcterms:modified xsi:type="dcterms:W3CDTF">2020-10-23T12:23:02Z</dcterms:modified>
</cp:coreProperties>
</file>