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308" r:id="rId2"/>
    <p:sldId id="396" r:id="rId3"/>
    <p:sldId id="256" r:id="rId4"/>
    <p:sldId id="257" r:id="rId5"/>
    <p:sldId id="258" r:id="rId6"/>
    <p:sldId id="511" r:id="rId7"/>
    <p:sldId id="512" r:id="rId8"/>
    <p:sldId id="513" r:id="rId9"/>
    <p:sldId id="514" r:id="rId10"/>
    <p:sldId id="515" r:id="rId11"/>
    <p:sldId id="517" r:id="rId12"/>
    <p:sldId id="51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6AF1D"/>
    <a:srgbClr val="ADE872"/>
    <a:srgbClr val="124474"/>
    <a:srgbClr val="387FA8"/>
    <a:srgbClr val="2069B1"/>
    <a:srgbClr val="2A055B"/>
    <a:srgbClr val="154B7F"/>
    <a:srgbClr val="2D3588"/>
    <a:srgbClr val="1A59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646" autoAdjust="0"/>
    <p:restoredTop sz="95918" autoAdjust="0"/>
  </p:normalViewPr>
  <p:slideViewPr>
    <p:cSldViewPr>
      <p:cViewPr varScale="1">
        <p:scale>
          <a:sx n="118" d="100"/>
          <a:sy n="118" d="100"/>
        </p:scale>
        <p:origin x="240" y="2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9890F-89EB-40CC-99D7-1047D42206B3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55831-140E-4BE2-BF25-51E27ED9A2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55831-140E-4BE2-BF25-51E27ED9A2D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381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87688" y="689138"/>
            <a:ext cx="8496944" cy="1470025"/>
          </a:xfrm>
        </p:spPr>
        <p:txBody>
          <a:bodyPr/>
          <a:lstStyle>
            <a:lvl1pPr>
              <a:defRPr>
                <a:solidFill>
                  <a:srgbClr val="2D3588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87688" y="3886200"/>
            <a:ext cx="8496944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387FA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20356" y="6356351"/>
            <a:ext cx="2844800" cy="365125"/>
          </a:xfrm>
        </p:spPr>
        <p:txBody>
          <a:bodyPr/>
          <a:lstStyle/>
          <a:p>
            <a:fld id="{A96E3A67-1329-4970-AF3F-3986350B0A7B}" type="datetime1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816080" y="6361143"/>
            <a:ext cx="3082528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200456" y="6356351"/>
            <a:ext cx="1381944" cy="365125"/>
          </a:xfrm>
        </p:spPr>
        <p:txBody>
          <a:bodyPr/>
          <a:lstStyle/>
          <a:p>
            <a:fld id="{1839304A-9F6B-422B-83C1-DE52774CBE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E2DB5A5-7FF6-4988-A7FD-0023ED0356F9}"/>
              </a:ext>
            </a:extLst>
          </p:cNvPr>
          <p:cNvSpPr/>
          <p:nvPr userDrawn="1"/>
        </p:nvSpPr>
        <p:spPr>
          <a:xfrm rot="10800000" flipV="1">
            <a:off x="0" y="811"/>
            <a:ext cx="2844800" cy="6858000"/>
          </a:xfrm>
          <a:prstGeom prst="rect">
            <a:avLst/>
          </a:prstGeom>
          <a:gradFill flip="none" rotWithShape="1">
            <a:gsLst>
              <a:gs pos="0">
                <a:srgbClr val="91BE35"/>
              </a:gs>
              <a:gs pos="46000">
                <a:srgbClr val="448AA3"/>
              </a:gs>
              <a:gs pos="68000">
                <a:srgbClr val="2069B1"/>
              </a:gs>
              <a:gs pos="100000">
                <a:srgbClr val="2E338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9473900-A08A-4264-BFA6-19480E2615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085368"/>
            <a:ext cx="1402928" cy="13018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8DE6CC5-A174-4732-8B8C-B6108ECDC3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65" y="424699"/>
            <a:ext cx="2210909" cy="9994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4257" y="1329755"/>
            <a:ext cx="11381631" cy="479641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4">
            <a:extLst>
              <a:ext uri="{FF2B5EF4-FFF2-40B4-BE49-F238E27FC236}">
                <a16:creationId xmlns:a16="http://schemas.microsoft.com/office/drawing/2014/main" id="{C1DE9387-7153-4D67-ADFA-7713BDE857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4257" y="6344518"/>
            <a:ext cx="2844800" cy="365125"/>
          </a:xfrm>
        </p:spPr>
        <p:txBody>
          <a:bodyPr/>
          <a:lstStyle/>
          <a:p>
            <a:fld id="{990A60D0-A090-49BC-8682-91A14547B9A5}" type="datetime1">
              <a:rPr lang="ru-RU" smtClean="0"/>
              <a:pPr/>
              <a:t>23.10.2020</a:t>
            </a:fld>
            <a:endParaRPr lang="ru-RU"/>
          </a:p>
        </p:txBody>
      </p:sp>
      <p:sp>
        <p:nvSpPr>
          <p:cNvPr id="8" name="Нижний колонтитул 5">
            <a:extLst>
              <a:ext uri="{FF2B5EF4-FFF2-40B4-BE49-F238E27FC236}">
                <a16:creationId xmlns:a16="http://schemas.microsoft.com/office/drawing/2014/main" id="{0E0080E7-B397-44A4-9E9F-1D88DEF59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57501" y="6356351"/>
            <a:ext cx="386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6">
            <a:extLst>
              <a:ext uri="{FF2B5EF4-FFF2-40B4-BE49-F238E27FC236}">
                <a16:creationId xmlns:a16="http://schemas.microsoft.com/office/drawing/2014/main" id="{CE9F5759-862C-45D8-A538-067081BC9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6744" y="6356351"/>
            <a:ext cx="2844800" cy="365125"/>
          </a:xfrm>
        </p:spPr>
        <p:txBody>
          <a:bodyPr/>
          <a:lstStyle/>
          <a:p>
            <a:fld id="{1839304A-9F6B-422B-83C1-DE52774CBED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ашивка 53">
            <a:extLst>
              <a:ext uri="{FF2B5EF4-FFF2-40B4-BE49-F238E27FC236}">
                <a16:creationId xmlns:a16="http://schemas.microsoft.com/office/drawing/2014/main" id="{79740067-FEA0-4E75-898D-1C6D1296A46A}"/>
              </a:ext>
            </a:extLst>
          </p:cNvPr>
          <p:cNvSpPr/>
          <p:nvPr userDrawn="1"/>
        </p:nvSpPr>
        <p:spPr>
          <a:xfrm>
            <a:off x="190126" y="270878"/>
            <a:ext cx="149797" cy="720080"/>
          </a:xfrm>
          <a:prstGeom prst="chevron">
            <a:avLst>
              <a:gd name="adj" fmla="val 73404"/>
            </a:avLst>
          </a:prstGeom>
          <a:gradFill>
            <a:gsLst>
              <a:gs pos="0">
                <a:srgbClr val="96CC34"/>
              </a:gs>
              <a:gs pos="100000">
                <a:srgbClr val="2A055B"/>
              </a:gs>
              <a:gs pos="35000">
                <a:srgbClr val="52B277"/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2" name="Рисунок 11" descr="иктиб презентация 2 СЛАЙД-02.jpg">
            <a:extLst>
              <a:ext uri="{FF2B5EF4-FFF2-40B4-BE49-F238E27FC236}">
                <a16:creationId xmlns:a16="http://schemas.microsoft.com/office/drawing/2014/main" id="{08DB8125-0B71-4718-9BD8-D99871888F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27699" y="201266"/>
            <a:ext cx="360040" cy="859305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четчик&#10;&#10;Автоматически созданное описание">
            <a:extLst>
              <a:ext uri="{FF2B5EF4-FFF2-40B4-BE49-F238E27FC236}">
                <a16:creationId xmlns:a16="http://schemas.microsoft.com/office/drawing/2014/main" id="{71706A0F-0112-4AD0-9CA0-4714F3A7C8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552" y="258479"/>
            <a:ext cx="811336" cy="744879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8BBAE5FE-4B0B-4894-9482-F3BACFE11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57" y="193737"/>
            <a:ext cx="9922223" cy="874363"/>
          </a:xfrm>
        </p:spPr>
        <p:txBody>
          <a:bodyPr>
            <a:normAutofit/>
          </a:bodyPr>
          <a:lstStyle>
            <a:lvl1pPr algn="l">
              <a:lnSpc>
                <a:spcPct val="80000"/>
              </a:lnSpc>
              <a:defRPr sz="3200">
                <a:solidFill>
                  <a:srgbClr val="2F195E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5" name="Половина рамки 14">
            <a:extLst>
              <a:ext uri="{FF2B5EF4-FFF2-40B4-BE49-F238E27FC236}">
                <a16:creationId xmlns:a16="http://schemas.microsoft.com/office/drawing/2014/main" id="{4EB2022A-4318-47F8-BDC9-8F57C0615681}"/>
              </a:ext>
            </a:extLst>
          </p:cNvPr>
          <p:cNvSpPr/>
          <p:nvPr userDrawn="1"/>
        </p:nvSpPr>
        <p:spPr>
          <a:xfrm>
            <a:off x="0" y="-3175"/>
            <a:ext cx="12792745" cy="7032575"/>
          </a:xfrm>
          <a:prstGeom prst="halfFrame">
            <a:avLst>
              <a:gd name="adj1" fmla="val 1323"/>
              <a:gd name="adj2" fmla="val 1179"/>
            </a:avLst>
          </a:prstGeom>
          <a:gradFill>
            <a:gsLst>
              <a:gs pos="0">
                <a:srgbClr val="96CC34"/>
              </a:gs>
              <a:gs pos="100000">
                <a:srgbClr val="2A055B"/>
              </a:gs>
              <a:gs pos="35000">
                <a:srgbClr val="52B277"/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4AF4A-B6CA-4A08-A3B7-80AAA3294BF8}" type="datetime1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9304A-9F6B-422B-83C1-DE52774CBE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оловина рамки 7">
            <a:extLst>
              <a:ext uri="{FF2B5EF4-FFF2-40B4-BE49-F238E27FC236}">
                <a16:creationId xmlns:a16="http://schemas.microsoft.com/office/drawing/2014/main" id="{7A5592CA-6C64-4022-8D7F-8FB656C56B6C}"/>
              </a:ext>
            </a:extLst>
          </p:cNvPr>
          <p:cNvSpPr/>
          <p:nvPr userDrawn="1"/>
        </p:nvSpPr>
        <p:spPr>
          <a:xfrm>
            <a:off x="0" y="-3175"/>
            <a:ext cx="12792745" cy="7032575"/>
          </a:xfrm>
          <a:prstGeom prst="halfFrame">
            <a:avLst>
              <a:gd name="adj1" fmla="val 1323"/>
              <a:gd name="adj2" fmla="val 1179"/>
            </a:avLst>
          </a:prstGeom>
          <a:gradFill>
            <a:gsLst>
              <a:gs pos="0">
                <a:srgbClr val="96CC34"/>
              </a:gs>
              <a:gs pos="100000">
                <a:srgbClr val="2A055B"/>
              </a:gs>
              <a:gs pos="35000">
                <a:srgbClr val="52B277"/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4219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257" y="193737"/>
            <a:ext cx="9922223" cy="874363"/>
          </a:xfrm>
        </p:spPr>
        <p:txBody>
          <a:bodyPr>
            <a:normAutofit/>
          </a:bodyPr>
          <a:lstStyle>
            <a:lvl1pPr algn="l">
              <a:lnSpc>
                <a:spcPct val="80000"/>
              </a:lnSpc>
              <a:defRPr sz="3200">
                <a:solidFill>
                  <a:srgbClr val="2F195E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4257" y="1272541"/>
            <a:ext cx="11381631" cy="48536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94257" y="6356348"/>
            <a:ext cx="2844800" cy="365125"/>
          </a:xfrm>
        </p:spPr>
        <p:txBody>
          <a:bodyPr/>
          <a:lstStyle/>
          <a:p>
            <a:fld id="{38CE367C-3AAA-4392-98BC-8E9817D767FF}" type="datetime1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254672" y="6356351"/>
            <a:ext cx="386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031088" y="6356349"/>
            <a:ext cx="2844800" cy="365125"/>
          </a:xfrm>
        </p:spPr>
        <p:txBody>
          <a:bodyPr/>
          <a:lstStyle/>
          <a:p>
            <a:fld id="{1839304A-9F6B-422B-83C1-DE52774CBE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53">
            <a:extLst>
              <a:ext uri="{FF2B5EF4-FFF2-40B4-BE49-F238E27FC236}">
                <a16:creationId xmlns:a16="http://schemas.microsoft.com/office/drawing/2014/main" id="{2DF1E4F9-58B5-4F7E-A389-658843C78B50}"/>
              </a:ext>
            </a:extLst>
          </p:cNvPr>
          <p:cNvSpPr/>
          <p:nvPr userDrawn="1"/>
        </p:nvSpPr>
        <p:spPr>
          <a:xfrm>
            <a:off x="190126" y="270878"/>
            <a:ext cx="149797" cy="720080"/>
          </a:xfrm>
          <a:prstGeom prst="chevron">
            <a:avLst>
              <a:gd name="adj" fmla="val 73404"/>
            </a:avLst>
          </a:prstGeom>
          <a:gradFill>
            <a:gsLst>
              <a:gs pos="0">
                <a:srgbClr val="96CC34"/>
              </a:gs>
              <a:gs pos="100000">
                <a:srgbClr val="2A055B"/>
              </a:gs>
              <a:gs pos="35000">
                <a:srgbClr val="52B277"/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 descr="иктиб презентация 2 СЛАЙД-02.jpg">
            <a:extLst>
              <a:ext uri="{FF2B5EF4-FFF2-40B4-BE49-F238E27FC236}">
                <a16:creationId xmlns:a16="http://schemas.microsoft.com/office/drawing/2014/main" id="{94F5FF42-8D82-428C-9B4E-498E1E526E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27699" y="201266"/>
            <a:ext cx="360040" cy="859305"/>
          </a:xfrm>
          <a:prstGeom prst="rect">
            <a:avLst/>
          </a:prstGeom>
        </p:spPr>
      </p:pic>
      <p:pic>
        <p:nvPicPr>
          <p:cNvPr id="10" name="Рисунок 9" descr="Изображение выглядит как счетчик&#10;&#10;Автоматически созданное описание">
            <a:extLst>
              <a:ext uri="{FF2B5EF4-FFF2-40B4-BE49-F238E27FC236}">
                <a16:creationId xmlns:a16="http://schemas.microsoft.com/office/drawing/2014/main" id="{889B8CCE-ED89-4F84-A1A8-B7E3689EBF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552" y="258479"/>
            <a:ext cx="811336" cy="744879"/>
          </a:xfrm>
          <a:prstGeom prst="rect">
            <a:avLst/>
          </a:prstGeom>
        </p:spPr>
      </p:pic>
      <p:sp>
        <p:nvSpPr>
          <p:cNvPr id="11" name="Половина рамки 10">
            <a:extLst>
              <a:ext uri="{FF2B5EF4-FFF2-40B4-BE49-F238E27FC236}">
                <a16:creationId xmlns:a16="http://schemas.microsoft.com/office/drawing/2014/main" id="{8CBB2D9B-D049-4EA3-9B3F-FFB3CBF05D15}"/>
              </a:ext>
            </a:extLst>
          </p:cNvPr>
          <p:cNvSpPr/>
          <p:nvPr userDrawn="1"/>
        </p:nvSpPr>
        <p:spPr>
          <a:xfrm>
            <a:off x="0" y="-3175"/>
            <a:ext cx="12792745" cy="7032575"/>
          </a:xfrm>
          <a:prstGeom prst="halfFrame">
            <a:avLst>
              <a:gd name="adj1" fmla="val 1323"/>
              <a:gd name="adj2" fmla="val 1179"/>
            </a:avLst>
          </a:prstGeom>
          <a:gradFill>
            <a:gsLst>
              <a:gs pos="0">
                <a:srgbClr val="96CC34"/>
              </a:gs>
              <a:gs pos="100000">
                <a:srgbClr val="2A055B"/>
              </a:gs>
              <a:gs pos="35000">
                <a:srgbClr val="52B277"/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1689-0F06-4DE1-96DF-3DFB4FCE7142}" type="datetime1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9304A-9F6B-422B-83C1-DE52774CBE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оловина рамки 7">
            <a:extLst>
              <a:ext uri="{FF2B5EF4-FFF2-40B4-BE49-F238E27FC236}">
                <a16:creationId xmlns:a16="http://schemas.microsoft.com/office/drawing/2014/main" id="{B4B20B79-6924-45B3-AA40-D0BD7E2FB86B}"/>
              </a:ext>
            </a:extLst>
          </p:cNvPr>
          <p:cNvSpPr/>
          <p:nvPr userDrawn="1"/>
        </p:nvSpPr>
        <p:spPr>
          <a:xfrm>
            <a:off x="0" y="-3175"/>
            <a:ext cx="12792745" cy="7032575"/>
          </a:xfrm>
          <a:prstGeom prst="halfFrame">
            <a:avLst>
              <a:gd name="adj1" fmla="val 1323"/>
              <a:gd name="adj2" fmla="val 1179"/>
            </a:avLst>
          </a:prstGeom>
          <a:gradFill>
            <a:gsLst>
              <a:gs pos="0">
                <a:srgbClr val="96CC34"/>
              </a:gs>
              <a:gs pos="100000">
                <a:srgbClr val="2A055B"/>
              </a:gs>
              <a:gs pos="35000">
                <a:srgbClr val="52B277"/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4257" y="1329755"/>
            <a:ext cx="5500143" cy="47964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329755"/>
            <a:ext cx="5678288" cy="47964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94257" y="6344518"/>
            <a:ext cx="2844800" cy="365125"/>
          </a:xfrm>
        </p:spPr>
        <p:txBody>
          <a:bodyPr/>
          <a:lstStyle/>
          <a:p>
            <a:fld id="{990A60D0-A090-49BC-8682-91A14547B9A5}" type="datetime1">
              <a:rPr lang="ru-RU" smtClean="0"/>
              <a:pPr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257501" y="6356351"/>
            <a:ext cx="386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036744" y="6356351"/>
            <a:ext cx="2844800" cy="365125"/>
          </a:xfrm>
        </p:spPr>
        <p:txBody>
          <a:bodyPr/>
          <a:lstStyle/>
          <a:p>
            <a:fld id="{1839304A-9F6B-422B-83C1-DE52774CBED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ашивка 53">
            <a:extLst>
              <a:ext uri="{FF2B5EF4-FFF2-40B4-BE49-F238E27FC236}">
                <a16:creationId xmlns:a16="http://schemas.microsoft.com/office/drawing/2014/main" id="{3ACA853D-6EAA-48BB-A2D3-6E4B1ABCCBE1}"/>
              </a:ext>
            </a:extLst>
          </p:cNvPr>
          <p:cNvSpPr/>
          <p:nvPr userDrawn="1"/>
        </p:nvSpPr>
        <p:spPr>
          <a:xfrm>
            <a:off x="190126" y="270878"/>
            <a:ext cx="149797" cy="720080"/>
          </a:xfrm>
          <a:prstGeom prst="chevron">
            <a:avLst>
              <a:gd name="adj" fmla="val 73404"/>
            </a:avLst>
          </a:prstGeom>
          <a:gradFill>
            <a:gsLst>
              <a:gs pos="0">
                <a:srgbClr val="96CC34"/>
              </a:gs>
              <a:gs pos="100000">
                <a:srgbClr val="2A055B"/>
              </a:gs>
              <a:gs pos="35000">
                <a:srgbClr val="52B277"/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Рисунок 9" descr="иктиб презентация 2 СЛАЙД-02.jpg">
            <a:extLst>
              <a:ext uri="{FF2B5EF4-FFF2-40B4-BE49-F238E27FC236}">
                <a16:creationId xmlns:a16="http://schemas.microsoft.com/office/drawing/2014/main" id="{C8AC36CC-EC05-4105-B265-D31B329C48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27699" y="201266"/>
            <a:ext cx="360040" cy="859305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четчик&#10;&#10;Автоматически созданное описание">
            <a:extLst>
              <a:ext uri="{FF2B5EF4-FFF2-40B4-BE49-F238E27FC236}">
                <a16:creationId xmlns:a16="http://schemas.microsoft.com/office/drawing/2014/main" id="{183BD836-8036-439A-B1BF-429E34E983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552" y="258479"/>
            <a:ext cx="811336" cy="744879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432E45F9-4790-472A-9722-B0DC930EA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57" y="193737"/>
            <a:ext cx="9922223" cy="874363"/>
          </a:xfrm>
        </p:spPr>
        <p:txBody>
          <a:bodyPr>
            <a:normAutofit/>
          </a:bodyPr>
          <a:lstStyle>
            <a:lvl1pPr algn="l">
              <a:lnSpc>
                <a:spcPct val="80000"/>
              </a:lnSpc>
              <a:defRPr sz="3200">
                <a:solidFill>
                  <a:srgbClr val="2F195E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Половина рамки 12">
            <a:extLst>
              <a:ext uri="{FF2B5EF4-FFF2-40B4-BE49-F238E27FC236}">
                <a16:creationId xmlns:a16="http://schemas.microsoft.com/office/drawing/2014/main" id="{E18A69DD-3586-47DF-B602-AA266D6D9AC4}"/>
              </a:ext>
            </a:extLst>
          </p:cNvPr>
          <p:cNvSpPr/>
          <p:nvPr userDrawn="1"/>
        </p:nvSpPr>
        <p:spPr>
          <a:xfrm>
            <a:off x="0" y="-3175"/>
            <a:ext cx="12792745" cy="7032575"/>
          </a:xfrm>
          <a:prstGeom prst="halfFrame">
            <a:avLst>
              <a:gd name="adj1" fmla="val 1323"/>
              <a:gd name="adj2" fmla="val 1179"/>
            </a:avLst>
          </a:prstGeom>
          <a:gradFill>
            <a:gsLst>
              <a:gs pos="0">
                <a:srgbClr val="96CC34"/>
              </a:gs>
              <a:gs pos="100000">
                <a:srgbClr val="2A055B"/>
              </a:gs>
              <a:gs pos="35000">
                <a:srgbClr val="52B277"/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4257" y="1329754"/>
            <a:ext cx="550226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4258" y="1969516"/>
            <a:ext cx="5502260" cy="41566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7" y="1329754"/>
            <a:ext cx="56825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1969516"/>
            <a:ext cx="5682520" cy="41566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Дата 4">
            <a:extLst>
              <a:ext uri="{FF2B5EF4-FFF2-40B4-BE49-F238E27FC236}">
                <a16:creationId xmlns:a16="http://schemas.microsoft.com/office/drawing/2014/main" id="{EB29B252-87E8-41F3-8371-E063324003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4257" y="6344518"/>
            <a:ext cx="2844800" cy="365125"/>
          </a:xfrm>
        </p:spPr>
        <p:txBody>
          <a:bodyPr/>
          <a:lstStyle/>
          <a:p>
            <a:fld id="{990A60D0-A090-49BC-8682-91A14547B9A5}" type="datetime1">
              <a:rPr lang="ru-RU" smtClean="0"/>
              <a:pPr/>
              <a:t>23.10.2020</a:t>
            </a:fld>
            <a:endParaRPr lang="ru-RU"/>
          </a:p>
        </p:txBody>
      </p:sp>
      <p:sp>
        <p:nvSpPr>
          <p:cNvPr id="11" name="Нижний колонтитул 5">
            <a:extLst>
              <a:ext uri="{FF2B5EF4-FFF2-40B4-BE49-F238E27FC236}">
                <a16:creationId xmlns:a16="http://schemas.microsoft.com/office/drawing/2014/main" id="{4DD705DF-0203-4317-BE60-414B4FDCB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57501" y="6356351"/>
            <a:ext cx="386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Номер слайда 6">
            <a:extLst>
              <a:ext uri="{FF2B5EF4-FFF2-40B4-BE49-F238E27FC236}">
                <a16:creationId xmlns:a16="http://schemas.microsoft.com/office/drawing/2014/main" id="{B280D6D8-B602-42FE-B746-613CA375C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6744" y="6356351"/>
            <a:ext cx="2844800" cy="365125"/>
          </a:xfrm>
        </p:spPr>
        <p:txBody>
          <a:bodyPr/>
          <a:lstStyle/>
          <a:p>
            <a:fld id="{1839304A-9F6B-422B-83C1-DE52774CBED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Нашивка 53">
            <a:extLst>
              <a:ext uri="{FF2B5EF4-FFF2-40B4-BE49-F238E27FC236}">
                <a16:creationId xmlns:a16="http://schemas.microsoft.com/office/drawing/2014/main" id="{654B7B89-B1FB-477F-A862-4EE2CAD0D9EC}"/>
              </a:ext>
            </a:extLst>
          </p:cNvPr>
          <p:cNvSpPr/>
          <p:nvPr userDrawn="1"/>
        </p:nvSpPr>
        <p:spPr>
          <a:xfrm>
            <a:off x="190126" y="270878"/>
            <a:ext cx="149797" cy="720080"/>
          </a:xfrm>
          <a:prstGeom prst="chevron">
            <a:avLst>
              <a:gd name="adj" fmla="val 73404"/>
            </a:avLst>
          </a:prstGeom>
          <a:gradFill>
            <a:gsLst>
              <a:gs pos="0">
                <a:srgbClr val="96CC34"/>
              </a:gs>
              <a:gs pos="100000">
                <a:srgbClr val="2A055B"/>
              </a:gs>
              <a:gs pos="35000">
                <a:srgbClr val="52B277"/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оловина рамки 13">
            <a:extLst>
              <a:ext uri="{FF2B5EF4-FFF2-40B4-BE49-F238E27FC236}">
                <a16:creationId xmlns:a16="http://schemas.microsoft.com/office/drawing/2014/main" id="{7A2F9163-67D3-4422-B788-C36F6D2FAE7C}"/>
              </a:ext>
            </a:extLst>
          </p:cNvPr>
          <p:cNvSpPr/>
          <p:nvPr userDrawn="1"/>
        </p:nvSpPr>
        <p:spPr>
          <a:xfrm>
            <a:off x="0" y="-3175"/>
            <a:ext cx="12792745" cy="7032575"/>
          </a:xfrm>
          <a:prstGeom prst="halfFrame">
            <a:avLst>
              <a:gd name="adj1" fmla="val 1323"/>
              <a:gd name="adj2" fmla="val 1179"/>
            </a:avLst>
          </a:prstGeom>
          <a:gradFill>
            <a:gsLst>
              <a:gs pos="0">
                <a:srgbClr val="96CC34"/>
              </a:gs>
              <a:gs pos="100000">
                <a:srgbClr val="2A055B"/>
              </a:gs>
              <a:gs pos="35000">
                <a:srgbClr val="52B277"/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5" name="Рисунок 14" descr="иктиб презентация 2 СЛАЙД-02.jpg">
            <a:extLst>
              <a:ext uri="{FF2B5EF4-FFF2-40B4-BE49-F238E27FC236}">
                <a16:creationId xmlns:a16="http://schemas.microsoft.com/office/drawing/2014/main" id="{EFD6E133-A6C5-4548-99AB-DB651D7FAF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27699" y="201266"/>
            <a:ext cx="360040" cy="85930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четчик&#10;&#10;Автоматически созданное описание">
            <a:extLst>
              <a:ext uri="{FF2B5EF4-FFF2-40B4-BE49-F238E27FC236}">
                <a16:creationId xmlns:a16="http://schemas.microsoft.com/office/drawing/2014/main" id="{355C2536-0C43-4417-BDAD-93C0EE5B41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552" y="258479"/>
            <a:ext cx="811336" cy="744879"/>
          </a:xfrm>
          <a:prstGeom prst="rect">
            <a:avLst/>
          </a:prstGeom>
        </p:spPr>
      </p:pic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0D056A40-5206-418F-83A9-AFEAEAAC9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57" y="193737"/>
            <a:ext cx="9922223" cy="874363"/>
          </a:xfrm>
        </p:spPr>
        <p:txBody>
          <a:bodyPr>
            <a:normAutofit/>
          </a:bodyPr>
          <a:lstStyle>
            <a:lvl1pPr algn="l">
              <a:lnSpc>
                <a:spcPct val="80000"/>
              </a:lnSpc>
              <a:defRPr sz="3200">
                <a:solidFill>
                  <a:srgbClr val="2F195E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4">
            <a:extLst>
              <a:ext uri="{FF2B5EF4-FFF2-40B4-BE49-F238E27FC236}">
                <a16:creationId xmlns:a16="http://schemas.microsoft.com/office/drawing/2014/main" id="{CD9BA1A7-95E3-4E1D-A220-F29922D5D0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4257" y="6344518"/>
            <a:ext cx="2844800" cy="365125"/>
          </a:xfrm>
        </p:spPr>
        <p:txBody>
          <a:bodyPr/>
          <a:lstStyle/>
          <a:p>
            <a:fld id="{990A60D0-A090-49BC-8682-91A14547B9A5}" type="datetime1">
              <a:rPr lang="ru-RU" smtClean="0"/>
              <a:pPr/>
              <a:t>23.10.2020</a:t>
            </a:fld>
            <a:endParaRPr lang="ru-RU"/>
          </a:p>
        </p:txBody>
      </p:sp>
      <p:sp>
        <p:nvSpPr>
          <p:cNvPr id="7" name="Нижний колонтитул 5">
            <a:extLst>
              <a:ext uri="{FF2B5EF4-FFF2-40B4-BE49-F238E27FC236}">
                <a16:creationId xmlns:a16="http://schemas.microsoft.com/office/drawing/2014/main" id="{9455DFFF-A367-4B4A-9298-D4C803BC0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57501" y="6356351"/>
            <a:ext cx="386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8" name="Номер слайда 6">
            <a:extLst>
              <a:ext uri="{FF2B5EF4-FFF2-40B4-BE49-F238E27FC236}">
                <a16:creationId xmlns:a16="http://schemas.microsoft.com/office/drawing/2014/main" id="{8D19CB69-D4B2-431B-A0DE-59A2C3852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6744" y="6356351"/>
            <a:ext cx="2844800" cy="365125"/>
          </a:xfrm>
        </p:spPr>
        <p:txBody>
          <a:bodyPr/>
          <a:lstStyle/>
          <a:p>
            <a:fld id="{1839304A-9F6B-422B-83C1-DE52774CBED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Нашивка 53">
            <a:extLst>
              <a:ext uri="{FF2B5EF4-FFF2-40B4-BE49-F238E27FC236}">
                <a16:creationId xmlns:a16="http://schemas.microsoft.com/office/drawing/2014/main" id="{74A59F8A-EC75-489C-A68F-5F69E7626713}"/>
              </a:ext>
            </a:extLst>
          </p:cNvPr>
          <p:cNvSpPr/>
          <p:nvPr userDrawn="1"/>
        </p:nvSpPr>
        <p:spPr>
          <a:xfrm>
            <a:off x="190126" y="270878"/>
            <a:ext cx="149797" cy="720080"/>
          </a:xfrm>
          <a:prstGeom prst="chevron">
            <a:avLst>
              <a:gd name="adj" fmla="val 73404"/>
            </a:avLst>
          </a:prstGeom>
          <a:gradFill>
            <a:gsLst>
              <a:gs pos="0">
                <a:srgbClr val="96CC34"/>
              </a:gs>
              <a:gs pos="100000">
                <a:srgbClr val="2A055B"/>
              </a:gs>
              <a:gs pos="35000">
                <a:srgbClr val="52B277"/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оловина рамки 9">
            <a:extLst>
              <a:ext uri="{FF2B5EF4-FFF2-40B4-BE49-F238E27FC236}">
                <a16:creationId xmlns:a16="http://schemas.microsoft.com/office/drawing/2014/main" id="{CFE08856-0084-487B-A6F4-E169DB1004F7}"/>
              </a:ext>
            </a:extLst>
          </p:cNvPr>
          <p:cNvSpPr/>
          <p:nvPr userDrawn="1"/>
        </p:nvSpPr>
        <p:spPr>
          <a:xfrm>
            <a:off x="0" y="-3175"/>
            <a:ext cx="12792745" cy="7032575"/>
          </a:xfrm>
          <a:prstGeom prst="halfFrame">
            <a:avLst>
              <a:gd name="adj1" fmla="val 1323"/>
              <a:gd name="adj2" fmla="val 1179"/>
            </a:avLst>
          </a:prstGeom>
          <a:gradFill>
            <a:gsLst>
              <a:gs pos="0">
                <a:srgbClr val="96CC34"/>
              </a:gs>
              <a:gs pos="100000">
                <a:srgbClr val="2A055B"/>
              </a:gs>
              <a:gs pos="35000">
                <a:srgbClr val="52B277"/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Рисунок 10" descr="иктиб презентация 2 СЛАЙД-02.jpg">
            <a:extLst>
              <a:ext uri="{FF2B5EF4-FFF2-40B4-BE49-F238E27FC236}">
                <a16:creationId xmlns:a16="http://schemas.microsoft.com/office/drawing/2014/main" id="{0FA8A71E-77A6-4E5E-B52E-55BCE57B37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27699" y="201266"/>
            <a:ext cx="360040" cy="85930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счетчик&#10;&#10;Автоматически созданное описание">
            <a:extLst>
              <a:ext uri="{FF2B5EF4-FFF2-40B4-BE49-F238E27FC236}">
                <a16:creationId xmlns:a16="http://schemas.microsoft.com/office/drawing/2014/main" id="{BC35EE28-6CC7-41BB-A18C-1B12526CB9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552" y="258479"/>
            <a:ext cx="811336" cy="744879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131AEE5F-D323-4B62-B9B0-4E4733D8F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57" y="193737"/>
            <a:ext cx="9922223" cy="874363"/>
          </a:xfrm>
        </p:spPr>
        <p:txBody>
          <a:bodyPr>
            <a:normAutofit/>
          </a:bodyPr>
          <a:lstStyle>
            <a:lvl1pPr algn="l">
              <a:lnSpc>
                <a:spcPct val="80000"/>
              </a:lnSpc>
              <a:defRPr sz="3200">
                <a:solidFill>
                  <a:srgbClr val="2F195E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68D9B-15F7-41EC-9BAE-7BA0D3C96447}" type="datetime1">
              <a:rPr lang="ru-RU" smtClean="0"/>
              <a:pPr/>
              <a:t>23.10.2020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9304A-9F6B-422B-83C1-DE52774CBE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оловина рамки 5">
            <a:extLst>
              <a:ext uri="{FF2B5EF4-FFF2-40B4-BE49-F238E27FC236}">
                <a16:creationId xmlns:a16="http://schemas.microsoft.com/office/drawing/2014/main" id="{C07BC91C-3F40-4277-B7DF-EEF20F75637A}"/>
              </a:ext>
            </a:extLst>
          </p:cNvPr>
          <p:cNvSpPr/>
          <p:nvPr userDrawn="1"/>
        </p:nvSpPr>
        <p:spPr>
          <a:xfrm>
            <a:off x="0" y="-3175"/>
            <a:ext cx="12792745" cy="7032575"/>
          </a:xfrm>
          <a:prstGeom prst="halfFrame">
            <a:avLst>
              <a:gd name="adj1" fmla="val 1323"/>
              <a:gd name="adj2" fmla="val 1179"/>
            </a:avLst>
          </a:prstGeom>
          <a:gradFill>
            <a:gsLst>
              <a:gs pos="0">
                <a:srgbClr val="96CC34"/>
              </a:gs>
              <a:gs pos="100000">
                <a:srgbClr val="2A055B"/>
              </a:gs>
              <a:gs pos="35000">
                <a:srgbClr val="52B277"/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5E36-9A32-4C72-8A52-3E8B055D49B1}" type="datetime1">
              <a:rPr lang="ru-RU" smtClean="0"/>
              <a:pPr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9304A-9F6B-422B-83C1-DE52774CBE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ловина рамки 8">
            <a:extLst>
              <a:ext uri="{FF2B5EF4-FFF2-40B4-BE49-F238E27FC236}">
                <a16:creationId xmlns:a16="http://schemas.microsoft.com/office/drawing/2014/main" id="{231CB4D0-F09D-4565-B266-8DC8CB038380}"/>
              </a:ext>
            </a:extLst>
          </p:cNvPr>
          <p:cNvSpPr/>
          <p:nvPr userDrawn="1"/>
        </p:nvSpPr>
        <p:spPr>
          <a:xfrm>
            <a:off x="0" y="-3175"/>
            <a:ext cx="12792745" cy="7032575"/>
          </a:xfrm>
          <a:prstGeom prst="halfFrame">
            <a:avLst>
              <a:gd name="adj1" fmla="val 1323"/>
              <a:gd name="adj2" fmla="val 1179"/>
            </a:avLst>
          </a:prstGeom>
          <a:gradFill>
            <a:gsLst>
              <a:gs pos="0">
                <a:srgbClr val="96CC34"/>
              </a:gs>
              <a:gs pos="100000">
                <a:srgbClr val="2A055B"/>
              </a:gs>
              <a:gs pos="35000">
                <a:srgbClr val="52B277"/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73C05-5AC4-485B-B5FD-D249DF4C5A92}" type="datetime1">
              <a:rPr lang="ru-RU" smtClean="0"/>
              <a:pPr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9304A-9F6B-422B-83C1-DE52774CBE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ловина рамки 8">
            <a:extLst>
              <a:ext uri="{FF2B5EF4-FFF2-40B4-BE49-F238E27FC236}">
                <a16:creationId xmlns:a16="http://schemas.microsoft.com/office/drawing/2014/main" id="{348F2C48-D8C8-48D5-A42D-9449597B1B0F}"/>
              </a:ext>
            </a:extLst>
          </p:cNvPr>
          <p:cNvSpPr/>
          <p:nvPr userDrawn="1"/>
        </p:nvSpPr>
        <p:spPr>
          <a:xfrm>
            <a:off x="0" y="-3175"/>
            <a:ext cx="12792745" cy="7032575"/>
          </a:xfrm>
          <a:prstGeom prst="halfFrame">
            <a:avLst>
              <a:gd name="adj1" fmla="val 1323"/>
              <a:gd name="adj2" fmla="val 1179"/>
            </a:avLst>
          </a:prstGeom>
          <a:gradFill>
            <a:gsLst>
              <a:gs pos="0">
                <a:srgbClr val="96CC34"/>
              </a:gs>
              <a:gs pos="100000">
                <a:srgbClr val="2A055B"/>
              </a:gs>
              <a:gs pos="35000">
                <a:srgbClr val="52B277"/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89AB9-FE61-40F6-83A3-2359B81E05DE}" type="datetime1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9304A-9F6B-422B-83C1-DE52774CB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2A055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1A5997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1A5997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1A5997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1A5997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1A599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ihodl.com/topnews/2019-02-22/v-majnerah-antminer-s15-obnaruzhena-uyazvimost/" TargetMode="External"/><Relationship Id="rId7" Type="http://schemas.openxmlformats.org/officeDocument/2006/relationships/hyperlink" Target="https://ru.liteforex.com/blog/for-investors/ataki-na-kriptovaluty-vidy-uazvimostej-veroatnost-i-posledstvia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securitylab.ru/news/495649.php" TargetMode="External"/><Relationship Id="rId5" Type="http://schemas.openxmlformats.org/officeDocument/2006/relationships/hyperlink" Target="https://coinspot.io/technology/bezopasnost/proizvoditel-apparatnyh-koshelkov-ledger-nashyol-uyazvimost-v-svoih-ustrojstvah/" TargetMode="External"/><Relationship Id="rId4" Type="http://schemas.openxmlformats.org/officeDocument/2006/relationships/hyperlink" Target="https://forklog.com/ekspertam-kraken-udalos-za-15-minut-izvlech-seed-frazu-iz-bitkoin-koshelka-trezor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1F22E4-868C-4DC4-94CC-28FFFFE2F6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87688" y="689138"/>
            <a:ext cx="8496944" cy="2883878"/>
          </a:xfrm>
        </p:spPr>
        <p:txBody>
          <a:bodyPr>
            <a:normAutofit/>
          </a:bodyPr>
          <a:lstStyle/>
          <a:p>
            <a:r>
              <a:rPr lang="ru-RU" sz="3000" dirty="0"/>
              <a:t>Разработка и исследование методов и средств защиты гетерогенных систем на основе </a:t>
            </a:r>
            <a:r>
              <a:rPr lang="ru-RU" sz="3000" dirty="0" err="1"/>
              <a:t>блокчейн</a:t>
            </a:r>
            <a:r>
              <a:rPr lang="ru-RU" sz="3000" dirty="0"/>
              <a:t>-технологий, методов искусственного интеллекта и машинного обучения</a:t>
            </a:r>
            <a:br>
              <a:rPr lang="ru-RU" sz="3000" dirty="0"/>
            </a:br>
            <a:endParaRPr lang="ru-RU" sz="3000" dirty="0"/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B9916536-A49E-46B0-82E6-74323C8B70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87688" y="3886200"/>
            <a:ext cx="8496944" cy="1126976"/>
          </a:xfrm>
        </p:spPr>
        <p:txBody>
          <a:bodyPr>
            <a:normAutofit fontScale="92500"/>
          </a:bodyPr>
          <a:lstStyle/>
          <a:p>
            <a:pPr algn="l"/>
            <a:r>
              <a:rPr lang="ru-RU" sz="2000" b="1" dirty="0">
                <a:solidFill>
                  <a:srgbClr val="124474"/>
                </a:solidFill>
              </a:rPr>
              <a:t>Кафедра БИТ</a:t>
            </a:r>
          </a:p>
          <a:p>
            <a:pPr algn="l"/>
            <a:endParaRPr lang="ru-RU" sz="2000" b="1" dirty="0">
              <a:solidFill>
                <a:srgbClr val="124474"/>
              </a:solidFill>
            </a:endParaRPr>
          </a:p>
          <a:p>
            <a:pPr algn="l"/>
            <a:r>
              <a:rPr lang="ru-RU" sz="2000" b="1" dirty="0">
                <a:solidFill>
                  <a:srgbClr val="124474"/>
                </a:solidFill>
              </a:rPr>
              <a:t>Научно-исследовательская магистратура ИКТИБ в 2020/2021 учебном году</a:t>
            </a:r>
          </a:p>
        </p:txBody>
      </p:sp>
    </p:spTree>
    <p:extLst>
      <p:ext uri="{BB962C8B-B14F-4D97-AF65-F5344CB8AC3E}">
        <p14:creationId xmlns:p14="http://schemas.microsoft.com/office/powerpoint/2010/main" val="1932089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7AA053E-0342-49D6-B590-CEEBD4D0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57" y="193737"/>
            <a:ext cx="9922223" cy="1547727"/>
          </a:xfrm>
        </p:spPr>
        <p:txBody>
          <a:bodyPr>
            <a:noAutofit/>
          </a:bodyPr>
          <a:lstStyle/>
          <a:p>
            <a:r>
              <a:rPr lang="ru-RU" dirty="0"/>
              <a:t>Формирование ложного представления о предназначении и возможностях гетерогенной системы </a:t>
            </a:r>
            <a:br>
              <a:rPr lang="ru-RU" dirty="0"/>
            </a:b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9A84619-EFA0-4A2F-A27E-D4F9BC5AF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469" y="1960563"/>
            <a:ext cx="5538179" cy="4351339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Разработка системы формирования ложного представления о гетерогенной системе в том числе  на основе использования радиочастотного канала, на основе имитации узлов системы. </a:t>
            </a:r>
          </a:p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Введение злоумышленника в заблуждение о перемещении и координатах, а также составе гетерогенной системы. </a:t>
            </a:r>
          </a:p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Целесообразно разработать систему-приманку, и продолжить исследования для разработки более правдоподобных методов имитации систем.  </a:t>
            </a:r>
          </a:p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9432809-44D8-4563-9FF4-0B30DBDCE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D175-D09F-DC44-A701-A08713F12E21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F4B2499-73E1-438B-8624-8DB2985C00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289140" y="1960563"/>
            <a:ext cx="5383243" cy="417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14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6B14C9-9304-A745-8387-980A1E6DAE5C}"/>
              </a:ext>
            </a:extLst>
          </p:cNvPr>
          <p:cNvSpPr txBox="1">
            <a:spLocks/>
          </p:cNvSpPr>
          <p:nvPr/>
        </p:nvSpPr>
        <p:spPr>
          <a:xfrm>
            <a:off x="260627" y="146493"/>
            <a:ext cx="11492461" cy="804484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77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/>
              <a:t>Разработка и исследование методов раннего обнаружения и анализа </a:t>
            </a:r>
            <a:r>
              <a:rPr lang="ru-RU" sz="4000" dirty="0" err="1"/>
              <a:t>киберугроз</a:t>
            </a:r>
            <a:endParaRPr lang="ru-RU" sz="40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C55F145-0425-884D-9F9B-B665B2C86BDA}"/>
              </a:ext>
            </a:extLst>
          </p:cNvPr>
          <p:cNvSpPr/>
          <p:nvPr/>
        </p:nvSpPr>
        <p:spPr>
          <a:xfrm>
            <a:off x="260627" y="950977"/>
            <a:ext cx="11375662" cy="182995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/>
          <a:p>
            <a:pPr marL="495296" indent="-342900" defTabSz="121917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133" dirty="0">
                <a:solidFill>
                  <a:srgbClr val="000000"/>
                </a:solidFill>
              </a:rPr>
              <a:t>Разработка и исследование систем управления аналитикой угроз (</a:t>
            </a:r>
            <a:r>
              <a:rPr lang="en-US" sz="2133" dirty="0">
                <a:solidFill>
                  <a:srgbClr val="000000"/>
                </a:solidFill>
              </a:rPr>
              <a:t>Threat Intelligence Platforms, TIP)</a:t>
            </a:r>
            <a:r>
              <a:rPr lang="ru-RU" sz="2133" dirty="0">
                <a:solidFill>
                  <a:srgbClr val="000000"/>
                </a:solidFill>
              </a:rPr>
              <a:t>, автоматизация проведения </a:t>
            </a:r>
            <a:r>
              <a:rPr lang="ru-RU" sz="2133" dirty="0" err="1">
                <a:solidFill>
                  <a:srgbClr val="000000"/>
                </a:solidFill>
              </a:rPr>
              <a:t>кибер</a:t>
            </a:r>
            <a:r>
              <a:rPr lang="ru-RU" sz="2133" dirty="0">
                <a:solidFill>
                  <a:srgbClr val="000000"/>
                </a:solidFill>
              </a:rPr>
              <a:t>-расследований, управление качеством индикаторов компрометации </a:t>
            </a:r>
            <a:r>
              <a:rPr lang="en-US" sz="2133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6" name="Рисунок 5" descr="Изображение выглядит как карта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69C42854-24B5-C743-A05F-D730372FE2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154429" y="2166278"/>
            <a:ext cx="7704856" cy="469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416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010F876-3A6D-E642-B16C-718DC18E3246}"/>
              </a:ext>
            </a:extLst>
          </p:cNvPr>
          <p:cNvSpPr/>
          <p:nvPr/>
        </p:nvSpPr>
        <p:spPr>
          <a:xfrm>
            <a:off x="46450" y="1412776"/>
            <a:ext cx="8585922" cy="1037863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/>
          <a:p>
            <a:pPr marL="495296" indent="-342900" defTabSz="121917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rgbClr val="000000"/>
                </a:solidFill>
              </a:rPr>
              <a:t>TIP </a:t>
            </a:r>
            <a:r>
              <a:rPr lang="ru-RU" sz="2133" dirty="0">
                <a:solidFill>
                  <a:srgbClr val="000000"/>
                </a:solidFill>
              </a:rPr>
              <a:t>имеет возможность связывать различные типы объектов, которые могут быть связаны между собой, такие как индикаторы, </a:t>
            </a:r>
            <a:r>
              <a:rPr lang="ru-RU" sz="2133" dirty="0" err="1">
                <a:solidFill>
                  <a:srgbClr val="000000"/>
                </a:solidFill>
              </a:rPr>
              <a:t>акторы</a:t>
            </a:r>
            <a:r>
              <a:rPr lang="ru-RU" sz="2133" dirty="0">
                <a:solidFill>
                  <a:srgbClr val="000000"/>
                </a:solidFill>
              </a:rPr>
              <a:t> или инциденты. </a:t>
            </a:r>
            <a:endParaRPr lang="en-US" sz="2133" dirty="0">
              <a:solidFill>
                <a:srgbClr val="000000"/>
              </a:solidFill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3C985C3-10EE-7E45-8F73-18241C2DCCB9}"/>
              </a:ext>
            </a:extLst>
          </p:cNvPr>
          <p:cNvSpPr txBox="1">
            <a:spLocks/>
          </p:cNvSpPr>
          <p:nvPr/>
        </p:nvSpPr>
        <p:spPr>
          <a:xfrm>
            <a:off x="260627" y="146493"/>
            <a:ext cx="11492461" cy="804484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77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/>
              <a:t>Разработка и исследование методов раннего обнаружения и анализа </a:t>
            </a:r>
            <a:r>
              <a:rPr lang="ru-RU" sz="4000" dirty="0" err="1"/>
              <a:t>киберугроз</a:t>
            </a:r>
            <a:endParaRPr lang="ru-RU" sz="4000" dirty="0"/>
          </a:p>
        </p:txBody>
      </p:sp>
      <p:pic>
        <p:nvPicPr>
          <p:cNvPr id="7" name="Рисунок 6" descr="Изображение выглядит как знак&#10;&#10;Автоматически созданное описание">
            <a:extLst>
              <a:ext uri="{FF2B5EF4-FFF2-40B4-BE49-F238E27FC236}">
                <a16:creationId xmlns:a16="http://schemas.microsoft.com/office/drawing/2014/main" id="{23E26D41-6D2C-CD42-843D-EAD471E9B7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920025" y="2186627"/>
            <a:ext cx="5936615" cy="3736340"/>
          </a:xfrm>
          <a:prstGeom prst="rect">
            <a:avLst/>
          </a:prstGeom>
        </p:spPr>
      </p:pic>
      <p:pic>
        <p:nvPicPr>
          <p:cNvPr id="5" name="Рисунок 4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A9F47DF3-9825-D74B-B089-C539ABD63EB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35360" y="3068960"/>
            <a:ext cx="593661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04795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5B11ED-02A7-EB46-A84B-63E7C62A0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Научно-исследовательские проекты ИКТИБ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C00B85-C375-D64D-9F03-64EAD3891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Информационная безопасность</a:t>
            </a:r>
          </a:p>
          <a:p>
            <a:r>
              <a:rPr lang="ru-RU" dirty="0"/>
              <a:t>Разработка и исследование методик оценки надежности современных систем распределенного реестра</a:t>
            </a:r>
          </a:p>
          <a:p>
            <a:r>
              <a:rPr lang="ru-RU" dirty="0"/>
              <a:t>Разработка автоматизированного программно-аппаратного комплекса управления сценариями атак для противодействия вражеским БПЛА</a:t>
            </a:r>
          </a:p>
          <a:p>
            <a:r>
              <a:rPr lang="ru-RU" dirty="0"/>
              <a:t>Разработка и исследование методов раннего обнаружения и анализа </a:t>
            </a:r>
            <a:r>
              <a:rPr lang="ru-RU" dirty="0" err="1"/>
              <a:t>киберугроз</a:t>
            </a:r>
            <a:r>
              <a:rPr lang="ru-RU" dirty="0"/>
              <a:t> (</a:t>
            </a:r>
            <a:r>
              <a:rPr lang="en-US" dirty="0"/>
              <a:t>threat hunting </a:t>
            </a:r>
            <a:r>
              <a:rPr lang="ru-RU" dirty="0"/>
              <a:t>и </a:t>
            </a:r>
            <a:r>
              <a:rPr lang="en-US" dirty="0"/>
              <a:t>threat intelligence </a:t>
            </a:r>
            <a:r>
              <a:rPr lang="ru-RU" dirty="0"/>
              <a:t>)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E52F33-5E24-DA40-9E2A-4C670DD3E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9304A-9F6B-422B-83C1-DE52774CBED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90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50C59-A026-4EB1-8C28-6CB09F33E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1332" y="159641"/>
            <a:ext cx="9144000" cy="1502229"/>
          </a:xfrm>
        </p:spPr>
        <p:txBody>
          <a:bodyPr>
            <a:normAutofit/>
          </a:bodyPr>
          <a:lstStyle/>
          <a:p>
            <a:r>
              <a:rPr lang="ru-RU" sz="2800" b="1" dirty="0"/>
              <a:t>Направление исследования: Разработка и исследование методик оценки надежности современных систем </a:t>
            </a:r>
            <a:br>
              <a:rPr lang="ru-RU" sz="2800" b="1" dirty="0"/>
            </a:br>
            <a:r>
              <a:rPr lang="ru-RU" sz="2800" b="1" dirty="0"/>
              <a:t>распределенного реестра</a:t>
            </a:r>
          </a:p>
        </p:txBody>
      </p:sp>
      <p:pic>
        <p:nvPicPr>
          <p:cNvPr id="4" name="Picture 2" descr="Блокчейн разработчик: как им стать и что для этого надо!">
            <a:extLst>
              <a:ext uri="{FF2B5EF4-FFF2-40B4-BE49-F238E27FC236}">
                <a16:creationId xmlns:a16="http://schemas.microsoft.com/office/drawing/2014/main" id="{14359A16-BB06-4E99-B364-137FC204AA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" r="3717" b="12206"/>
          <a:stretch/>
        </p:blipFill>
        <p:spPr bwMode="auto">
          <a:xfrm>
            <a:off x="7515539" y="2252731"/>
            <a:ext cx="4333164" cy="255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Биткойн - P2P деньги с Открытым кодом">
            <a:extLst>
              <a:ext uri="{FF2B5EF4-FFF2-40B4-BE49-F238E27FC236}">
                <a16:creationId xmlns:a16="http://schemas.microsoft.com/office/drawing/2014/main" id="{4B47C933-B5DF-4A3F-8F76-A94C2FEF7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1209">
            <a:off x="9064678" y="4942035"/>
            <a:ext cx="1309616" cy="130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Litecoin Explorer">
            <a:extLst>
              <a:ext uri="{FF2B5EF4-FFF2-40B4-BE49-F238E27FC236}">
                <a16:creationId xmlns:a16="http://schemas.microsoft.com/office/drawing/2014/main" id="{940DD8CF-1DE3-4981-B6B9-EC8E3CB59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024" y="4982548"/>
            <a:ext cx="1309616" cy="130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Цена Bitcoin Classic (BXC), графики, рыночная капитализация и ...">
            <a:extLst>
              <a:ext uri="{FF2B5EF4-FFF2-40B4-BE49-F238E27FC236}">
                <a16:creationId xmlns:a16="http://schemas.microsoft.com/office/drawing/2014/main" id="{F5128337-D019-4AE6-A3CC-56EF113AD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746" y="5000963"/>
            <a:ext cx="1309616" cy="130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Курс Эфириума (Ethereum) к доллару на сегодня, стоимость, курс ETH ...">
            <a:extLst>
              <a:ext uri="{FF2B5EF4-FFF2-40B4-BE49-F238E27FC236}">
                <a16:creationId xmlns:a16="http://schemas.microsoft.com/office/drawing/2014/main" id="{B422881A-FBB3-4480-9389-4445935FE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788" y="5080829"/>
            <a:ext cx="1309616" cy="130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Цена Zcash (ZEC), графики, рыночная капитализация и другие ...">
            <a:extLst>
              <a:ext uri="{FF2B5EF4-FFF2-40B4-BE49-F238E27FC236}">
                <a16:creationId xmlns:a16="http://schemas.microsoft.com/office/drawing/2014/main" id="{8784A886-2B6F-4004-B10A-252510A7E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746" y="5077951"/>
            <a:ext cx="1312494" cy="131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rypto тест - InCryptoView.info">
            <a:extLst>
              <a:ext uri="{FF2B5EF4-FFF2-40B4-BE49-F238E27FC236}">
                <a16:creationId xmlns:a16="http://schemas.microsoft.com/office/drawing/2014/main" id="{20E59A8D-5B7E-4607-9632-C4BAA6AF0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5332" y="5000963"/>
            <a:ext cx="1249782" cy="130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Hyperledger: Blockchain for a Web 2.0 Architecture - Robert ...">
            <a:extLst>
              <a:ext uri="{FF2B5EF4-FFF2-40B4-BE49-F238E27FC236}">
                <a16:creationId xmlns:a16="http://schemas.microsoft.com/office/drawing/2014/main" id="{A4D4AA52-E3AA-4375-A28E-F9BC6F5299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67" t="-1" r="40821" b="46643"/>
          <a:stretch/>
        </p:blipFill>
        <p:spPr bwMode="auto">
          <a:xfrm>
            <a:off x="164587" y="5080829"/>
            <a:ext cx="1550487" cy="130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DEA940A-6C69-4793-B15C-4D00208AE264}"/>
              </a:ext>
            </a:extLst>
          </p:cNvPr>
          <p:cNvSpPr txBox="1">
            <a:spLocks/>
          </p:cNvSpPr>
          <p:nvPr/>
        </p:nvSpPr>
        <p:spPr>
          <a:xfrm>
            <a:off x="630795" y="2252731"/>
            <a:ext cx="6828395" cy="3143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/>
              <a:t>Какие есть проблемы:</a:t>
            </a:r>
          </a:p>
          <a:p>
            <a:pPr marL="514350" indent="-514350" algn="l">
              <a:buAutoNum type="arabicPeriod"/>
            </a:pPr>
            <a:r>
              <a:rPr lang="ru-RU" sz="2800" b="1" dirty="0"/>
              <a:t>Программные уязвимости (ошибка в коде платформы или ошибка смарт-контракта)</a:t>
            </a:r>
          </a:p>
          <a:p>
            <a:pPr marL="514350" indent="-514350" algn="l">
              <a:buAutoNum type="arabicPeriod"/>
            </a:pPr>
            <a:r>
              <a:rPr lang="ru-RU" sz="2800" b="1" dirty="0"/>
              <a:t>Аппаратные уязвимости (доступ к ключам)</a:t>
            </a:r>
          </a:p>
          <a:p>
            <a:pPr marL="514350" indent="-514350" algn="l">
              <a:buAutoNum type="arabicPeriod"/>
            </a:pPr>
            <a:r>
              <a:rPr lang="ru-RU" sz="2800" b="1" dirty="0"/>
              <a:t>Используемые механизмы защиты информации (криптография)</a:t>
            </a:r>
          </a:p>
          <a:p>
            <a:pPr marL="514350" indent="-514350" algn="l">
              <a:buAutoNum type="arabicPeriod"/>
            </a:pPr>
            <a:r>
              <a:rPr lang="ru-RU" sz="2800" b="1" dirty="0"/>
              <a:t>Проблема масштабируемости и большого объема хранимых данных</a:t>
            </a:r>
          </a:p>
          <a:p>
            <a:pPr marL="514350" indent="-514350" algn="l">
              <a:buAutoNum type="arabicPeriod"/>
            </a:pPr>
            <a:r>
              <a:rPr lang="ru-RU" sz="2800" b="1" dirty="0"/>
              <a:t>Законодательные аспекты применения блокчейн решений</a:t>
            </a:r>
          </a:p>
          <a:p>
            <a:pPr marL="514350" indent="-514350" algn="l">
              <a:buAutoNum type="arabicPeriod"/>
            </a:pPr>
            <a:endParaRPr lang="ru-RU" sz="2800" b="1" dirty="0"/>
          </a:p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991975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50C59-A026-4EB1-8C28-6CB09F33E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1332" y="159641"/>
            <a:ext cx="9144000" cy="1502229"/>
          </a:xfrm>
        </p:spPr>
        <p:txBody>
          <a:bodyPr>
            <a:normAutofit/>
          </a:bodyPr>
          <a:lstStyle/>
          <a:p>
            <a:r>
              <a:rPr lang="ru-RU" sz="2800" b="1" dirty="0"/>
              <a:t>Направление исследования: Разработка и исследование методик оценки надежности современных систем </a:t>
            </a:r>
            <a:br>
              <a:rPr lang="ru-RU" sz="2800" b="1" dirty="0"/>
            </a:br>
            <a:r>
              <a:rPr lang="ru-RU" sz="2800" b="1" dirty="0"/>
              <a:t>распределенного реестра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5A1DC72-1866-4E04-9E9E-DC310E1CBF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12"/>
          <a:stretch/>
        </p:blipFill>
        <p:spPr>
          <a:xfrm>
            <a:off x="327743" y="3498678"/>
            <a:ext cx="4361511" cy="293590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4E799FB-A340-482B-B637-258319256CB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30612" r="39016" b="52783"/>
          <a:stretch/>
        </p:blipFill>
        <p:spPr bwMode="auto">
          <a:xfrm>
            <a:off x="3051306" y="6069515"/>
            <a:ext cx="3356477" cy="7884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1B981F4-CDB2-4FA9-8E6C-1898CBB47D8C}"/>
              </a:ext>
            </a:extLst>
          </p:cNvPr>
          <p:cNvSpPr/>
          <p:nvPr/>
        </p:nvSpPr>
        <p:spPr>
          <a:xfrm>
            <a:off x="1326294" y="2746471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– эмулятор блокчейн сети</a:t>
            </a:r>
          </a:p>
          <a:p>
            <a:r>
              <a:rPr lang="ru-RU" sz="2000" dirty="0"/>
              <a:t>– методические рекомендации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32576A2-D468-4C49-87C7-72869961AE36}"/>
              </a:ext>
            </a:extLst>
          </p:cNvPr>
          <p:cNvSpPr/>
          <p:nvPr/>
        </p:nvSpPr>
        <p:spPr>
          <a:xfrm>
            <a:off x="2146041" y="1706191"/>
            <a:ext cx="84721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ПРИМЕР ИССЛЕДОВАТЕЛЬСКОЙ РАБОТЫ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EC927E3-99D2-4168-A7DC-3AA5D0C73E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869" y="2517058"/>
            <a:ext cx="6445388" cy="417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649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50C59-A026-4EB1-8C28-6CB09F33E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0139" y="180952"/>
            <a:ext cx="9144000" cy="1502229"/>
          </a:xfrm>
        </p:spPr>
        <p:txBody>
          <a:bodyPr>
            <a:normAutofit/>
          </a:bodyPr>
          <a:lstStyle/>
          <a:p>
            <a:r>
              <a:rPr lang="ru-RU" sz="2800" b="1" dirty="0"/>
              <a:t>Направление исследования: Разработка и исследование методик оценки надежности современных систем </a:t>
            </a:r>
            <a:br>
              <a:rPr lang="ru-RU" sz="2800" b="1" dirty="0"/>
            </a:br>
            <a:r>
              <a:rPr lang="ru-RU" sz="2800" b="1" dirty="0"/>
              <a:t>распределенного реестра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32576A2-D468-4C49-87C7-72869961AE36}"/>
              </a:ext>
            </a:extLst>
          </p:cNvPr>
          <p:cNvSpPr/>
          <p:nvPr/>
        </p:nvSpPr>
        <p:spPr>
          <a:xfrm>
            <a:off x="2146041" y="1706191"/>
            <a:ext cx="84721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ПРИМЕР ИССЛЕДОВАТЕЛЬСКОЙ РАБОТЫ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C22691F-3D57-41FB-A522-8262FCD92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8485" y="2677032"/>
            <a:ext cx="6563515" cy="3230126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F6BA1C9-4F0D-4C85-AA19-E56280157C6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dirty="0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302A4365-F7C5-4554-8F38-4CC4DF061E53}"/>
              </a:ext>
            </a:extLst>
          </p:cNvPr>
          <p:cNvSpPr txBox="1">
            <a:spLocks/>
          </p:cNvSpPr>
          <p:nvPr/>
        </p:nvSpPr>
        <p:spPr>
          <a:xfrm>
            <a:off x="136113" y="2261419"/>
            <a:ext cx="5492372" cy="443694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/>
              <a:t>В </a:t>
            </a:r>
            <a:r>
              <a:rPr lang="ru-RU" sz="1800" b="1" dirty="0" err="1"/>
              <a:t>майнерах</a:t>
            </a:r>
            <a:r>
              <a:rPr lang="ru-RU" sz="1800" b="1" dirty="0"/>
              <a:t> </a:t>
            </a:r>
            <a:r>
              <a:rPr lang="ru-RU" sz="1800" b="1" dirty="0" err="1"/>
              <a:t>Antminer</a:t>
            </a:r>
            <a:r>
              <a:rPr lang="ru-RU" sz="1800" b="1" dirty="0"/>
              <a:t> S15 обнаружена уязвимость</a:t>
            </a:r>
            <a:r>
              <a:rPr lang="ru-RU" sz="1800" dirty="0"/>
              <a:t> (февраль 2019)  </a:t>
            </a:r>
          </a:p>
          <a:p>
            <a:r>
              <a:rPr lang="ru-RU" sz="1800" u="sng" dirty="0">
                <a:hlinkClick r:id="rId3"/>
              </a:rPr>
              <a:t>https://ru.ihodl.com/topnews/2019-02-22/v-majnerah-antminer-s15-obnaruzhena-uyazvimost/</a:t>
            </a:r>
            <a:r>
              <a:rPr lang="ru-RU" sz="1800" dirty="0"/>
              <a:t> </a:t>
            </a:r>
            <a:endParaRPr lang="en-US" sz="1800" dirty="0"/>
          </a:p>
          <a:p>
            <a:r>
              <a:rPr lang="ru-RU" sz="1800" b="1" dirty="0"/>
              <a:t>Экспертам </a:t>
            </a:r>
            <a:r>
              <a:rPr lang="ru-RU" sz="1800" b="1" dirty="0" err="1"/>
              <a:t>Kraken</a:t>
            </a:r>
            <a:r>
              <a:rPr lang="ru-RU" sz="1800" b="1" dirty="0"/>
              <a:t> удалось за 15 минут извлечь </a:t>
            </a:r>
            <a:r>
              <a:rPr lang="ru-RU" sz="1800" b="1" dirty="0" err="1"/>
              <a:t>seed</a:t>
            </a:r>
            <a:r>
              <a:rPr lang="ru-RU" sz="1800" b="1" dirty="0"/>
              <a:t>-фразу из биткоин-кошелька </a:t>
            </a:r>
            <a:r>
              <a:rPr lang="ru-RU" sz="1800" b="1" dirty="0" err="1"/>
              <a:t>Trezor</a:t>
            </a:r>
            <a:r>
              <a:rPr lang="ru-RU" sz="1800" b="1" dirty="0"/>
              <a:t> </a:t>
            </a:r>
            <a:r>
              <a:rPr lang="ru-RU" sz="1800" dirty="0"/>
              <a:t>(январь 2020)</a:t>
            </a:r>
            <a:endParaRPr lang="ru-RU" sz="1800" b="1" dirty="0"/>
          </a:p>
          <a:p>
            <a:r>
              <a:rPr lang="ru-RU" sz="1800" u="sng" dirty="0">
                <a:hlinkClick r:id="rId4"/>
              </a:rPr>
              <a:t>https://forklog.com/ekspertam-kraken-udalos-za-15-minut-izvlech-seed-frazu-iz-bitkoin-koshelka-trezor/</a:t>
            </a:r>
            <a:endParaRPr lang="ru-RU" sz="1800" u="sng" dirty="0"/>
          </a:p>
          <a:p>
            <a:pPr fontAlgn="base"/>
            <a:r>
              <a:rPr lang="ru-RU" sz="1800" b="1" dirty="0"/>
              <a:t>Производитель аппаратных кошельков </a:t>
            </a:r>
            <a:r>
              <a:rPr lang="ru-RU" sz="1800" b="1" dirty="0" err="1"/>
              <a:t>Ledger</a:t>
            </a:r>
            <a:r>
              <a:rPr lang="ru-RU" sz="1800" b="1" dirty="0"/>
              <a:t> нашёл уязвимость в своих устройствах</a:t>
            </a:r>
            <a:r>
              <a:rPr lang="ru-RU" sz="1800" dirty="0"/>
              <a:t> (февраль 2018)</a:t>
            </a:r>
          </a:p>
          <a:p>
            <a:r>
              <a:rPr lang="ru-RU" sz="1800" u="sng" dirty="0">
                <a:hlinkClick r:id="rId5"/>
              </a:rPr>
              <a:t>https://coinspot.io/technology/bezopasnost/proizvoditel-apparatnyh-koshelkov-ledger-nashyol-uyazvimost-v-svoih-ustrojstvah/</a:t>
            </a:r>
            <a:endParaRPr lang="ru-RU" sz="1800" u="sng" dirty="0"/>
          </a:p>
          <a:p>
            <a:pPr fontAlgn="base"/>
            <a:r>
              <a:rPr lang="ru-RU" sz="1800" b="1" dirty="0"/>
              <a:t>В коде </a:t>
            </a:r>
            <a:r>
              <a:rPr lang="ru-RU" sz="1800" b="1" dirty="0" err="1"/>
              <a:t>Bitcoin</a:t>
            </a:r>
            <a:r>
              <a:rPr lang="ru-RU" sz="1800" b="1" dirty="0"/>
              <a:t> </a:t>
            </a:r>
            <a:r>
              <a:rPr lang="ru-RU" sz="1800" b="1" dirty="0" err="1"/>
              <a:t>Core</a:t>
            </a:r>
            <a:r>
              <a:rPr lang="ru-RU" sz="1800" b="1" dirty="0"/>
              <a:t> исправлена угрожавшая стабильности сети уязвимость </a:t>
            </a:r>
            <a:r>
              <a:rPr lang="ru-RU" sz="1800" dirty="0"/>
              <a:t>(сентябрь 2018)</a:t>
            </a:r>
            <a:endParaRPr lang="ru-RU" sz="1800" b="1" dirty="0"/>
          </a:p>
          <a:p>
            <a:r>
              <a:rPr lang="ru-RU" sz="1800" u="sng" dirty="0">
                <a:hlinkClick r:id="rId6"/>
              </a:rPr>
              <a:t>https://www.securitylab.ru/news/495649.php</a:t>
            </a:r>
            <a:endParaRPr lang="ru-RU" sz="1800" u="sng" dirty="0"/>
          </a:p>
          <a:p>
            <a:r>
              <a:rPr lang="ru-RU" sz="1800" b="1" dirty="0"/>
              <a:t>Атаки и уязвимости криптовалют</a:t>
            </a:r>
            <a:r>
              <a:rPr lang="ru-RU" sz="1800" dirty="0"/>
              <a:t> (май 2018) </a:t>
            </a:r>
            <a:r>
              <a:rPr lang="ru-RU" sz="1800" u="sng" dirty="0">
                <a:hlinkClick r:id="rId7"/>
              </a:rPr>
              <a:t>https://ru.liteforex.com/blog/for-investors/ataki-na-kriptovaluty-vidy-uazvimostej-veroatnost-i-posledstvia/</a:t>
            </a:r>
            <a:endParaRPr lang="ru-RU" sz="1800" dirty="0"/>
          </a:p>
          <a:p>
            <a:endParaRPr lang="ru-RU" sz="1800" dirty="0"/>
          </a:p>
          <a:p>
            <a:endParaRPr lang="ru-RU" sz="1800" dirty="0"/>
          </a:p>
          <a:p>
            <a:endParaRPr lang="ru-RU" sz="1800" dirty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900645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6B14C9-9304-A745-8387-980A1E6DAE5C}"/>
              </a:ext>
            </a:extLst>
          </p:cNvPr>
          <p:cNvSpPr txBox="1">
            <a:spLocks/>
          </p:cNvSpPr>
          <p:nvPr/>
        </p:nvSpPr>
        <p:spPr>
          <a:xfrm>
            <a:off x="260627" y="146493"/>
            <a:ext cx="11492461" cy="804484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>
              <a:spcAft>
                <a:spcPts val="800"/>
              </a:spcAft>
            </a:pPr>
            <a:r>
              <a:rPr lang="en-US" sz="3733" b="1" dirty="0" err="1">
                <a:latin typeface="Arial" panose="020B0604020202020204" pitchFamily="34" charset="0"/>
                <a:cs typeface="Arial" panose="020B0604020202020204" pitchFamily="34" charset="0"/>
              </a:rPr>
              <a:t>Направления</a:t>
            </a:r>
            <a:r>
              <a:rPr lang="en-US" sz="3733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>
                <a:latin typeface="Arial" panose="020B0604020202020204" pitchFamily="34" charset="0"/>
                <a:cs typeface="Arial" panose="020B0604020202020204" pitchFamily="34" charset="0"/>
              </a:rPr>
              <a:t>исследований</a:t>
            </a:r>
            <a:endParaRPr lang="en-US" sz="3733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C55F145-0425-884D-9F9B-B665B2C86BDA}"/>
              </a:ext>
            </a:extLst>
          </p:cNvPr>
          <p:cNvSpPr/>
          <p:nvPr/>
        </p:nvSpPr>
        <p:spPr>
          <a:xfrm>
            <a:off x="260627" y="1291495"/>
            <a:ext cx="11375662" cy="5225987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/>
          <a:p>
            <a:pPr marL="609585" indent="-457189" defTabSz="1219170">
              <a:lnSpc>
                <a:spcPct val="9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133" dirty="0" err="1">
                <a:solidFill>
                  <a:srgbClr val="000000"/>
                </a:solidFill>
              </a:rPr>
              <a:t>Детектирование</a:t>
            </a:r>
            <a:r>
              <a:rPr lang="en-US" sz="2133" dirty="0">
                <a:solidFill>
                  <a:srgbClr val="000000"/>
                </a:solidFill>
              </a:rPr>
              <a:t> БПЛА – </a:t>
            </a:r>
            <a:r>
              <a:rPr lang="en-US" sz="2133" dirty="0" err="1">
                <a:solidFill>
                  <a:srgbClr val="000000"/>
                </a:solidFill>
              </a:rPr>
              <a:t>разработка</a:t>
            </a:r>
            <a:r>
              <a:rPr lang="en-US" sz="2133" dirty="0">
                <a:solidFill>
                  <a:srgbClr val="000000"/>
                </a:solidFill>
              </a:rPr>
              <a:t> ПАК </a:t>
            </a:r>
            <a:r>
              <a:rPr lang="en-US" sz="2133" dirty="0" err="1">
                <a:solidFill>
                  <a:srgbClr val="000000"/>
                </a:solidFill>
              </a:rPr>
              <a:t>и</a:t>
            </a:r>
            <a:r>
              <a:rPr lang="en-US" sz="2133" dirty="0">
                <a:solidFill>
                  <a:srgbClr val="000000"/>
                </a:solidFill>
              </a:rPr>
              <a:t> БД </a:t>
            </a:r>
            <a:r>
              <a:rPr lang="en-US" sz="2133" dirty="0" err="1">
                <a:solidFill>
                  <a:srgbClr val="000000"/>
                </a:solidFill>
              </a:rPr>
              <a:t>признаков</a:t>
            </a:r>
            <a:r>
              <a:rPr lang="en-US" sz="2133" dirty="0">
                <a:solidFill>
                  <a:srgbClr val="000000"/>
                </a:solidFill>
              </a:rPr>
              <a:t>, </a:t>
            </a:r>
            <a:r>
              <a:rPr lang="en-US" sz="2133" dirty="0" err="1">
                <a:solidFill>
                  <a:srgbClr val="000000"/>
                </a:solidFill>
              </a:rPr>
              <a:t>обучение</a:t>
            </a:r>
            <a:r>
              <a:rPr lang="en-US" sz="2133" dirty="0">
                <a:solidFill>
                  <a:srgbClr val="000000"/>
                </a:solidFill>
              </a:rPr>
              <a:t> ИНС</a:t>
            </a:r>
          </a:p>
          <a:p>
            <a:pPr marL="609585" indent="-457189" defTabSz="1219170">
              <a:lnSpc>
                <a:spcPct val="9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133" dirty="0" err="1">
                <a:solidFill>
                  <a:srgbClr val="000000"/>
                </a:solidFill>
              </a:rPr>
              <a:t>Разработка</a:t>
            </a:r>
            <a:r>
              <a:rPr lang="en-US" sz="2133" dirty="0">
                <a:solidFill>
                  <a:srgbClr val="000000"/>
                </a:solidFill>
              </a:rPr>
              <a:t> БД </a:t>
            </a:r>
            <a:r>
              <a:rPr lang="en-US" sz="2133" dirty="0" err="1">
                <a:solidFill>
                  <a:srgbClr val="000000"/>
                </a:solidFill>
              </a:rPr>
              <a:t>угроз</a:t>
            </a:r>
            <a:r>
              <a:rPr lang="en-US" sz="2133" dirty="0">
                <a:solidFill>
                  <a:srgbClr val="000000"/>
                </a:solidFill>
              </a:rPr>
              <a:t>, ПО </a:t>
            </a:r>
            <a:r>
              <a:rPr lang="en-US" sz="2133" dirty="0" err="1">
                <a:solidFill>
                  <a:srgbClr val="000000"/>
                </a:solidFill>
              </a:rPr>
              <a:t>для</a:t>
            </a:r>
            <a:r>
              <a:rPr lang="en-US" sz="2133" dirty="0">
                <a:solidFill>
                  <a:srgbClr val="000000"/>
                </a:solidFill>
              </a:rPr>
              <a:t> </a:t>
            </a:r>
            <a:r>
              <a:rPr lang="en-US" sz="2133" dirty="0" err="1">
                <a:solidFill>
                  <a:srgbClr val="000000"/>
                </a:solidFill>
              </a:rPr>
              <a:t>моделирования</a:t>
            </a:r>
            <a:r>
              <a:rPr lang="en-US" sz="2133" dirty="0">
                <a:solidFill>
                  <a:srgbClr val="000000"/>
                </a:solidFill>
              </a:rPr>
              <a:t> </a:t>
            </a:r>
            <a:r>
              <a:rPr lang="en-US" sz="2133" dirty="0" err="1">
                <a:solidFill>
                  <a:srgbClr val="000000"/>
                </a:solidFill>
              </a:rPr>
              <a:t>угроз</a:t>
            </a:r>
            <a:endParaRPr lang="en-US" sz="2133" dirty="0">
              <a:solidFill>
                <a:srgbClr val="000000"/>
              </a:solidFill>
            </a:endParaRPr>
          </a:p>
          <a:p>
            <a:pPr marL="609585" indent="-457189" defTabSz="1219170">
              <a:lnSpc>
                <a:spcPct val="9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133" dirty="0" err="1">
                <a:solidFill>
                  <a:srgbClr val="000000"/>
                </a:solidFill>
              </a:rPr>
              <a:t>Анализ</a:t>
            </a:r>
            <a:r>
              <a:rPr lang="en-US" sz="2133" dirty="0">
                <a:solidFill>
                  <a:srgbClr val="000000"/>
                </a:solidFill>
              </a:rPr>
              <a:t> </a:t>
            </a:r>
            <a:r>
              <a:rPr lang="en-US" sz="2133" dirty="0" err="1">
                <a:solidFill>
                  <a:srgbClr val="000000"/>
                </a:solidFill>
              </a:rPr>
              <a:t>и</a:t>
            </a:r>
            <a:r>
              <a:rPr lang="en-US" sz="2133" dirty="0">
                <a:solidFill>
                  <a:srgbClr val="000000"/>
                </a:solidFill>
              </a:rPr>
              <a:t> </a:t>
            </a:r>
            <a:r>
              <a:rPr lang="en-US" sz="2133" dirty="0" err="1">
                <a:solidFill>
                  <a:srgbClr val="000000"/>
                </a:solidFill>
              </a:rPr>
              <a:t>реализация</a:t>
            </a:r>
            <a:r>
              <a:rPr lang="en-US" sz="2133" dirty="0">
                <a:solidFill>
                  <a:srgbClr val="000000"/>
                </a:solidFill>
              </a:rPr>
              <a:t> </a:t>
            </a:r>
            <a:r>
              <a:rPr lang="en-US" sz="2133" dirty="0" err="1">
                <a:solidFill>
                  <a:srgbClr val="000000"/>
                </a:solidFill>
              </a:rPr>
              <a:t>методов</a:t>
            </a:r>
            <a:r>
              <a:rPr lang="en-US" sz="2133" dirty="0">
                <a:solidFill>
                  <a:srgbClr val="000000"/>
                </a:solidFill>
              </a:rPr>
              <a:t> </a:t>
            </a:r>
            <a:r>
              <a:rPr lang="en-US" sz="2133" dirty="0" err="1">
                <a:solidFill>
                  <a:srgbClr val="000000"/>
                </a:solidFill>
              </a:rPr>
              <a:t>доступа</a:t>
            </a:r>
            <a:r>
              <a:rPr lang="en-US" sz="2133" dirty="0">
                <a:solidFill>
                  <a:srgbClr val="000000"/>
                </a:solidFill>
              </a:rPr>
              <a:t> </a:t>
            </a:r>
            <a:r>
              <a:rPr lang="en-US" sz="2133" dirty="0" err="1">
                <a:solidFill>
                  <a:srgbClr val="000000"/>
                </a:solidFill>
              </a:rPr>
              <a:t>к</a:t>
            </a:r>
            <a:r>
              <a:rPr lang="en-US" sz="2133" dirty="0">
                <a:solidFill>
                  <a:srgbClr val="000000"/>
                </a:solidFill>
              </a:rPr>
              <a:t> </a:t>
            </a:r>
            <a:r>
              <a:rPr lang="en-US" sz="2133" dirty="0" err="1">
                <a:solidFill>
                  <a:srgbClr val="000000"/>
                </a:solidFill>
              </a:rPr>
              <a:t>каналам</a:t>
            </a:r>
            <a:r>
              <a:rPr lang="en-US" sz="2133" dirty="0">
                <a:solidFill>
                  <a:srgbClr val="000000"/>
                </a:solidFill>
              </a:rPr>
              <a:t> </a:t>
            </a:r>
            <a:r>
              <a:rPr lang="en-US" sz="2133" dirty="0" err="1">
                <a:solidFill>
                  <a:srgbClr val="000000"/>
                </a:solidFill>
              </a:rPr>
              <a:t>связи</a:t>
            </a:r>
            <a:endParaRPr lang="en-US" sz="2133" dirty="0">
              <a:solidFill>
                <a:srgbClr val="000000"/>
              </a:solidFill>
            </a:endParaRPr>
          </a:p>
          <a:p>
            <a:pPr marL="609585" indent="-457189" defTabSz="1219170">
              <a:lnSpc>
                <a:spcPct val="9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133" dirty="0" err="1">
                <a:solidFill>
                  <a:srgbClr val="000000"/>
                </a:solidFill>
              </a:rPr>
              <a:t>Анализ</a:t>
            </a:r>
            <a:r>
              <a:rPr lang="en-US" sz="2133" dirty="0">
                <a:solidFill>
                  <a:srgbClr val="000000"/>
                </a:solidFill>
              </a:rPr>
              <a:t> </a:t>
            </a:r>
            <a:r>
              <a:rPr lang="en-US" sz="2133" dirty="0" err="1">
                <a:solidFill>
                  <a:srgbClr val="000000"/>
                </a:solidFill>
              </a:rPr>
              <a:t>безопасности</a:t>
            </a:r>
            <a:r>
              <a:rPr lang="en-US" sz="2133" dirty="0">
                <a:solidFill>
                  <a:srgbClr val="000000"/>
                </a:solidFill>
              </a:rPr>
              <a:t> </a:t>
            </a:r>
            <a:r>
              <a:rPr lang="en-US" sz="2133" dirty="0" err="1">
                <a:solidFill>
                  <a:srgbClr val="000000"/>
                </a:solidFill>
              </a:rPr>
              <a:t>сетевых</a:t>
            </a:r>
            <a:r>
              <a:rPr lang="en-US" sz="2133" dirty="0">
                <a:solidFill>
                  <a:srgbClr val="000000"/>
                </a:solidFill>
              </a:rPr>
              <a:t> </a:t>
            </a:r>
            <a:r>
              <a:rPr lang="en-US" sz="2133" dirty="0" err="1">
                <a:solidFill>
                  <a:srgbClr val="000000"/>
                </a:solidFill>
              </a:rPr>
              <a:t>протоколов</a:t>
            </a:r>
            <a:r>
              <a:rPr lang="en-US" sz="2133" dirty="0">
                <a:solidFill>
                  <a:srgbClr val="000000"/>
                </a:solidFill>
              </a:rPr>
              <a:t>, </a:t>
            </a:r>
            <a:r>
              <a:rPr lang="en-US" sz="2133" dirty="0" err="1">
                <a:solidFill>
                  <a:srgbClr val="000000"/>
                </a:solidFill>
              </a:rPr>
              <a:t>применяемых</a:t>
            </a:r>
            <a:r>
              <a:rPr lang="en-US" sz="2133" dirty="0">
                <a:solidFill>
                  <a:srgbClr val="000000"/>
                </a:solidFill>
              </a:rPr>
              <a:t> </a:t>
            </a:r>
            <a:r>
              <a:rPr lang="en-US" sz="2133" dirty="0" err="1">
                <a:solidFill>
                  <a:srgbClr val="000000"/>
                </a:solidFill>
              </a:rPr>
              <a:t>для</a:t>
            </a:r>
            <a:r>
              <a:rPr lang="en-US" sz="2133" dirty="0">
                <a:solidFill>
                  <a:srgbClr val="000000"/>
                </a:solidFill>
              </a:rPr>
              <a:t> </a:t>
            </a:r>
            <a:r>
              <a:rPr lang="en-US" sz="2133" dirty="0" err="1">
                <a:solidFill>
                  <a:srgbClr val="000000"/>
                </a:solidFill>
              </a:rPr>
              <a:t>связи</a:t>
            </a:r>
            <a:r>
              <a:rPr lang="en-US" sz="2133" dirty="0">
                <a:solidFill>
                  <a:srgbClr val="000000"/>
                </a:solidFill>
              </a:rPr>
              <a:t> БПЛА </a:t>
            </a:r>
            <a:r>
              <a:rPr lang="en-US" sz="2133" dirty="0" err="1">
                <a:solidFill>
                  <a:srgbClr val="000000"/>
                </a:solidFill>
              </a:rPr>
              <a:t>с</a:t>
            </a:r>
            <a:r>
              <a:rPr lang="en-US" sz="2133" dirty="0">
                <a:solidFill>
                  <a:srgbClr val="000000"/>
                </a:solidFill>
              </a:rPr>
              <a:t> </a:t>
            </a:r>
            <a:r>
              <a:rPr lang="en-US" sz="2133" dirty="0" err="1">
                <a:solidFill>
                  <a:srgbClr val="000000"/>
                </a:solidFill>
              </a:rPr>
              <a:t>центром</a:t>
            </a:r>
            <a:r>
              <a:rPr lang="en-US" sz="2133" dirty="0">
                <a:solidFill>
                  <a:srgbClr val="000000"/>
                </a:solidFill>
              </a:rPr>
              <a:t> </a:t>
            </a:r>
            <a:r>
              <a:rPr lang="en-US" sz="2133" dirty="0" err="1">
                <a:solidFill>
                  <a:srgbClr val="000000"/>
                </a:solidFill>
              </a:rPr>
              <a:t>управления</a:t>
            </a:r>
            <a:r>
              <a:rPr lang="en-US" sz="2133" dirty="0">
                <a:solidFill>
                  <a:srgbClr val="000000"/>
                </a:solidFill>
              </a:rPr>
              <a:t> </a:t>
            </a:r>
            <a:r>
              <a:rPr lang="en-US" sz="2133" dirty="0" err="1">
                <a:solidFill>
                  <a:srgbClr val="000000"/>
                </a:solidFill>
              </a:rPr>
              <a:t>и</a:t>
            </a:r>
            <a:r>
              <a:rPr lang="en-US" sz="2133" dirty="0">
                <a:solidFill>
                  <a:srgbClr val="000000"/>
                </a:solidFill>
              </a:rPr>
              <a:t> </a:t>
            </a:r>
            <a:r>
              <a:rPr lang="en-US" sz="2133" dirty="0" err="1">
                <a:solidFill>
                  <a:srgbClr val="000000"/>
                </a:solidFill>
              </a:rPr>
              <a:t>с</a:t>
            </a:r>
            <a:r>
              <a:rPr lang="en-US" sz="2133" dirty="0">
                <a:solidFill>
                  <a:srgbClr val="000000"/>
                </a:solidFill>
              </a:rPr>
              <a:t> </a:t>
            </a:r>
            <a:r>
              <a:rPr lang="en-US" sz="2133" dirty="0" err="1">
                <a:solidFill>
                  <a:srgbClr val="000000"/>
                </a:solidFill>
              </a:rPr>
              <a:t>другими</a:t>
            </a:r>
            <a:r>
              <a:rPr lang="en-US" sz="2133" dirty="0">
                <a:solidFill>
                  <a:srgbClr val="000000"/>
                </a:solidFill>
              </a:rPr>
              <a:t> БПЛА </a:t>
            </a:r>
          </a:p>
          <a:p>
            <a:pPr marL="609585" indent="-457189" defTabSz="1219170">
              <a:lnSpc>
                <a:spcPct val="9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133" dirty="0" err="1">
                <a:solidFill>
                  <a:srgbClr val="000000"/>
                </a:solidFill>
              </a:rPr>
              <a:t>Анализ</a:t>
            </a:r>
            <a:r>
              <a:rPr lang="en-US" sz="2133" dirty="0">
                <a:solidFill>
                  <a:srgbClr val="000000"/>
                </a:solidFill>
              </a:rPr>
              <a:t> и </a:t>
            </a:r>
            <a:r>
              <a:rPr lang="en-US" sz="2133" dirty="0" err="1">
                <a:solidFill>
                  <a:srgbClr val="000000"/>
                </a:solidFill>
              </a:rPr>
              <a:t>реализация</a:t>
            </a:r>
            <a:r>
              <a:rPr lang="en-US" sz="2133" dirty="0">
                <a:solidFill>
                  <a:srgbClr val="000000"/>
                </a:solidFill>
              </a:rPr>
              <a:t> </a:t>
            </a:r>
            <a:r>
              <a:rPr lang="en-US" sz="2133" dirty="0" err="1">
                <a:solidFill>
                  <a:srgbClr val="000000"/>
                </a:solidFill>
              </a:rPr>
              <a:t>сценариев</a:t>
            </a:r>
            <a:r>
              <a:rPr lang="en-US" sz="2133" dirty="0">
                <a:solidFill>
                  <a:srgbClr val="000000"/>
                </a:solidFill>
              </a:rPr>
              <a:t> </a:t>
            </a:r>
            <a:r>
              <a:rPr lang="en-US" sz="2133" dirty="0" err="1">
                <a:solidFill>
                  <a:srgbClr val="000000"/>
                </a:solidFill>
              </a:rPr>
              <a:t>атак</a:t>
            </a:r>
            <a:r>
              <a:rPr lang="en-US" sz="2133" dirty="0">
                <a:solidFill>
                  <a:srgbClr val="000000"/>
                </a:solidFill>
              </a:rPr>
              <a:t> </a:t>
            </a:r>
            <a:r>
              <a:rPr lang="en-US" sz="2133" dirty="0" err="1">
                <a:solidFill>
                  <a:srgbClr val="000000"/>
                </a:solidFill>
              </a:rPr>
              <a:t>на</a:t>
            </a:r>
            <a:r>
              <a:rPr lang="en-US" sz="2133" dirty="0">
                <a:solidFill>
                  <a:srgbClr val="000000"/>
                </a:solidFill>
              </a:rPr>
              <a:t> </a:t>
            </a:r>
            <a:r>
              <a:rPr lang="en-US" sz="2133" dirty="0" err="1">
                <a:solidFill>
                  <a:srgbClr val="000000"/>
                </a:solidFill>
              </a:rPr>
              <a:t>компоненты</a:t>
            </a:r>
            <a:r>
              <a:rPr lang="en-US" sz="2133" dirty="0">
                <a:solidFill>
                  <a:srgbClr val="000000"/>
                </a:solidFill>
              </a:rPr>
              <a:t> </a:t>
            </a:r>
            <a:r>
              <a:rPr lang="ru-RU" sz="2133" dirty="0">
                <a:solidFill>
                  <a:srgbClr val="000000"/>
                </a:solidFill>
              </a:rPr>
              <a:t>гетерогенной системы </a:t>
            </a:r>
            <a:r>
              <a:rPr lang="en-US" sz="2133" dirty="0" err="1">
                <a:solidFill>
                  <a:srgbClr val="000000"/>
                </a:solidFill>
              </a:rPr>
              <a:t>системы</a:t>
            </a:r>
            <a:endParaRPr lang="en-US" sz="2133" dirty="0">
              <a:solidFill>
                <a:srgbClr val="000000"/>
              </a:solidFill>
            </a:endParaRPr>
          </a:p>
          <a:p>
            <a:pPr marL="609585" indent="-457189" defTabSz="1219170">
              <a:lnSpc>
                <a:spcPct val="9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133" dirty="0" err="1">
                <a:solidFill>
                  <a:srgbClr val="000000"/>
                </a:solidFill>
              </a:rPr>
              <a:t>Безопасность</a:t>
            </a:r>
            <a:r>
              <a:rPr lang="en-US" sz="2133" dirty="0">
                <a:solidFill>
                  <a:srgbClr val="000000"/>
                </a:solidFill>
              </a:rPr>
              <a:t> ОС </a:t>
            </a:r>
            <a:r>
              <a:rPr lang="en-US" sz="2133" dirty="0" err="1">
                <a:solidFill>
                  <a:srgbClr val="000000"/>
                </a:solidFill>
              </a:rPr>
              <a:t>реального</a:t>
            </a:r>
            <a:r>
              <a:rPr lang="en-US" sz="2133" dirty="0">
                <a:solidFill>
                  <a:srgbClr val="000000"/>
                </a:solidFill>
              </a:rPr>
              <a:t> </a:t>
            </a:r>
            <a:r>
              <a:rPr lang="en-US" sz="2133" dirty="0" err="1">
                <a:solidFill>
                  <a:srgbClr val="000000"/>
                </a:solidFill>
              </a:rPr>
              <a:t>времени</a:t>
            </a:r>
            <a:r>
              <a:rPr lang="en-US" sz="2133" dirty="0">
                <a:solidFill>
                  <a:srgbClr val="000000"/>
                </a:solidFill>
              </a:rPr>
              <a:t> – </a:t>
            </a:r>
            <a:r>
              <a:rPr lang="en-US" sz="2133" dirty="0" err="1">
                <a:solidFill>
                  <a:srgbClr val="000000"/>
                </a:solidFill>
              </a:rPr>
              <a:t>анализ</a:t>
            </a:r>
            <a:r>
              <a:rPr lang="en-US" sz="2133" dirty="0">
                <a:solidFill>
                  <a:srgbClr val="000000"/>
                </a:solidFill>
              </a:rPr>
              <a:t> ROS, LynxOS</a:t>
            </a:r>
          </a:p>
          <a:p>
            <a:pPr marL="609585" indent="-457189" defTabSz="1219170">
              <a:lnSpc>
                <a:spcPct val="9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133" dirty="0" err="1">
                <a:solidFill>
                  <a:srgbClr val="000000"/>
                </a:solidFill>
              </a:rPr>
              <a:t>Анализ</a:t>
            </a:r>
            <a:r>
              <a:rPr lang="en-US" sz="2133" dirty="0">
                <a:solidFill>
                  <a:srgbClr val="000000"/>
                </a:solidFill>
              </a:rPr>
              <a:t> </a:t>
            </a:r>
            <a:r>
              <a:rPr lang="en-US" sz="2133" dirty="0" err="1">
                <a:solidFill>
                  <a:srgbClr val="000000"/>
                </a:solidFill>
              </a:rPr>
              <a:t>и</a:t>
            </a:r>
            <a:r>
              <a:rPr lang="en-US" sz="2133" dirty="0">
                <a:solidFill>
                  <a:srgbClr val="000000"/>
                </a:solidFill>
              </a:rPr>
              <a:t> </a:t>
            </a:r>
            <a:r>
              <a:rPr lang="en-US" sz="2133" dirty="0" err="1">
                <a:solidFill>
                  <a:srgbClr val="000000"/>
                </a:solidFill>
              </a:rPr>
              <a:t>реализация</a:t>
            </a:r>
            <a:r>
              <a:rPr lang="en-US" sz="2133" dirty="0">
                <a:solidFill>
                  <a:srgbClr val="000000"/>
                </a:solidFill>
              </a:rPr>
              <a:t> </a:t>
            </a:r>
            <a:r>
              <a:rPr lang="en-US" sz="2133" dirty="0" err="1">
                <a:solidFill>
                  <a:srgbClr val="000000"/>
                </a:solidFill>
              </a:rPr>
              <a:t>сценариев</a:t>
            </a:r>
            <a:r>
              <a:rPr lang="en-US" sz="2133" dirty="0">
                <a:solidFill>
                  <a:srgbClr val="000000"/>
                </a:solidFill>
              </a:rPr>
              <a:t> </a:t>
            </a:r>
            <a:r>
              <a:rPr lang="en-US" sz="2133" dirty="0" err="1">
                <a:solidFill>
                  <a:srgbClr val="000000"/>
                </a:solidFill>
              </a:rPr>
              <a:t>вредоносного</a:t>
            </a:r>
            <a:r>
              <a:rPr lang="en-US" sz="2133" dirty="0">
                <a:solidFill>
                  <a:srgbClr val="000000"/>
                </a:solidFill>
              </a:rPr>
              <a:t> </a:t>
            </a:r>
            <a:r>
              <a:rPr lang="en-US" sz="2133" dirty="0" err="1">
                <a:solidFill>
                  <a:srgbClr val="000000"/>
                </a:solidFill>
              </a:rPr>
              <a:t>применения</a:t>
            </a:r>
            <a:r>
              <a:rPr lang="en-US" sz="2133" dirty="0">
                <a:solidFill>
                  <a:srgbClr val="000000"/>
                </a:solidFill>
              </a:rPr>
              <a:t> БЛА, </a:t>
            </a:r>
            <a:r>
              <a:rPr lang="en-US" sz="2133" dirty="0" err="1">
                <a:solidFill>
                  <a:srgbClr val="000000"/>
                </a:solidFill>
              </a:rPr>
              <a:t>в</a:t>
            </a:r>
            <a:r>
              <a:rPr lang="en-US" sz="2133" dirty="0">
                <a:solidFill>
                  <a:srgbClr val="000000"/>
                </a:solidFill>
              </a:rPr>
              <a:t> </a:t>
            </a:r>
            <a:r>
              <a:rPr lang="en-US" sz="2133" dirty="0" err="1">
                <a:solidFill>
                  <a:srgbClr val="000000"/>
                </a:solidFill>
              </a:rPr>
              <a:t>том</a:t>
            </a:r>
            <a:r>
              <a:rPr lang="en-US" sz="2133" dirty="0">
                <a:solidFill>
                  <a:srgbClr val="000000"/>
                </a:solidFill>
              </a:rPr>
              <a:t> </a:t>
            </a:r>
            <a:r>
              <a:rPr lang="en-US" sz="2133" dirty="0" err="1">
                <a:solidFill>
                  <a:srgbClr val="000000"/>
                </a:solidFill>
              </a:rPr>
              <a:t>числе</a:t>
            </a:r>
            <a:r>
              <a:rPr lang="en-US" sz="2133" dirty="0">
                <a:solidFill>
                  <a:srgbClr val="000000"/>
                </a:solidFill>
              </a:rPr>
              <a:t> </a:t>
            </a:r>
            <a:r>
              <a:rPr lang="en-US" sz="2133" dirty="0" err="1">
                <a:solidFill>
                  <a:srgbClr val="000000"/>
                </a:solidFill>
              </a:rPr>
              <a:t>против</a:t>
            </a:r>
            <a:r>
              <a:rPr lang="en-US" sz="2133" dirty="0">
                <a:solidFill>
                  <a:srgbClr val="000000"/>
                </a:solidFill>
              </a:rPr>
              <a:t> </a:t>
            </a:r>
            <a:r>
              <a:rPr lang="en-US" sz="2133" dirty="0" err="1">
                <a:solidFill>
                  <a:srgbClr val="000000"/>
                </a:solidFill>
              </a:rPr>
              <a:t>других</a:t>
            </a:r>
            <a:r>
              <a:rPr lang="en-US" sz="2133" dirty="0">
                <a:solidFill>
                  <a:srgbClr val="000000"/>
                </a:solidFill>
              </a:rPr>
              <a:t> БПЛА</a:t>
            </a:r>
          </a:p>
          <a:p>
            <a:pPr marL="609585" indent="-457189" defTabSz="1219170">
              <a:lnSpc>
                <a:spcPct val="9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133" dirty="0" err="1">
                <a:solidFill>
                  <a:srgbClr val="000000"/>
                </a:solidFill>
              </a:rPr>
              <a:t>Анализ</a:t>
            </a:r>
            <a:r>
              <a:rPr lang="en-US" sz="2133" dirty="0">
                <a:solidFill>
                  <a:srgbClr val="000000"/>
                </a:solidFill>
              </a:rPr>
              <a:t> </a:t>
            </a:r>
            <a:r>
              <a:rPr lang="en-US" sz="2133" dirty="0" err="1">
                <a:solidFill>
                  <a:srgbClr val="000000"/>
                </a:solidFill>
              </a:rPr>
              <a:t>и</a:t>
            </a:r>
            <a:r>
              <a:rPr lang="en-US" sz="2133" dirty="0">
                <a:solidFill>
                  <a:srgbClr val="000000"/>
                </a:solidFill>
              </a:rPr>
              <a:t> </a:t>
            </a:r>
            <a:r>
              <a:rPr lang="en-US" sz="2133" dirty="0" err="1">
                <a:solidFill>
                  <a:srgbClr val="000000"/>
                </a:solidFill>
              </a:rPr>
              <a:t>реализация</a:t>
            </a:r>
            <a:r>
              <a:rPr lang="en-US" sz="2133" dirty="0">
                <a:solidFill>
                  <a:srgbClr val="000000"/>
                </a:solidFill>
              </a:rPr>
              <a:t> </a:t>
            </a:r>
            <a:r>
              <a:rPr lang="en-US" sz="2133" dirty="0" err="1">
                <a:solidFill>
                  <a:srgbClr val="000000"/>
                </a:solidFill>
              </a:rPr>
              <a:t>методов</a:t>
            </a:r>
            <a:r>
              <a:rPr lang="en-US" sz="2133" dirty="0">
                <a:solidFill>
                  <a:srgbClr val="000000"/>
                </a:solidFill>
              </a:rPr>
              <a:t> </a:t>
            </a:r>
            <a:r>
              <a:rPr lang="en-US" sz="2133" dirty="0" err="1">
                <a:solidFill>
                  <a:srgbClr val="000000"/>
                </a:solidFill>
              </a:rPr>
              <a:t>защиты</a:t>
            </a:r>
            <a:r>
              <a:rPr lang="en-US" sz="2133" dirty="0">
                <a:solidFill>
                  <a:srgbClr val="000000"/>
                </a:solidFill>
              </a:rPr>
              <a:t> </a:t>
            </a:r>
            <a:r>
              <a:rPr lang="en-US" sz="2133" dirty="0" err="1">
                <a:solidFill>
                  <a:srgbClr val="000000"/>
                </a:solidFill>
              </a:rPr>
              <a:t>от</a:t>
            </a:r>
            <a:r>
              <a:rPr lang="en-US" sz="2133" dirty="0">
                <a:solidFill>
                  <a:srgbClr val="000000"/>
                </a:solidFill>
              </a:rPr>
              <a:t> </a:t>
            </a:r>
            <a:r>
              <a:rPr lang="en-US" sz="2133" dirty="0" err="1">
                <a:solidFill>
                  <a:srgbClr val="000000"/>
                </a:solidFill>
              </a:rPr>
              <a:t>атак</a:t>
            </a:r>
            <a:r>
              <a:rPr lang="en-US" sz="2133" dirty="0">
                <a:solidFill>
                  <a:srgbClr val="000000"/>
                </a:solidFill>
              </a:rPr>
              <a:t>, </a:t>
            </a:r>
            <a:r>
              <a:rPr lang="en-US" sz="2133" dirty="0" err="1">
                <a:solidFill>
                  <a:srgbClr val="000000"/>
                </a:solidFill>
              </a:rPr>
              <a:t>разработка</a:t>
            </a:r>
            <a:r>
              <a:rPr lang="en-US" sz="2133" dirty="0">
                <a:solidFill>
                  <a:srgbClr val="000000"/>
                </a:solidFill>
              </a:rPr>
              <a:t> </a:t>
            </a:r>
            <a:r>
              <a:rPr lang="en-US" sz="2133" dirty="0" err="1">
                <a:solidFill>
                  <a:srgbClr val="000000"/>
                </a:solidFill>
              </a:rPr>
              <a:t>новых</a:t>
            </a:r>
            <a:r>
              <a:rPr lang="en-US" sz="2133" dirty="0">
                <a:solidFill>
                  <a:srgbClr val="000000"/>
                </a:solidFill>
              </a:rPr>
              <a:t> </a:t>
            </a:r>
            <a:r>
              <a:rPr lang="en-US" sz="2133" dirty="0" err="1">
                <a:solidFill>
                  <a:srgbClr val="000000"/>
                </a:solidFill>
              </a:rPr>
              <a:t>методов</a:t>
            </a:r>
            <a:r>
              <a:rPr lang="en-US" sz="2133" dirty="0">
                <a:solidFill>
                  <a:srgbClr val="000000"/>
                </a:solidFill>
              </a:rPr>
              <a:t> </a:t>
            </a:r>
            <a:r>
              <a:rPr lang="en-US" sz="2133" dirty="0" err="1">
                <a:solidFill>
                  <a:srgbClr val="000000"/>
                </a:solidFill>
              </a:rPr>
              <a:t>обнаружения</a:t>
            </a:r>
            <a:r>
              <a:rPr lang="en-US" sz="2133" dirty="0">
                <a:solidFill>
                  <a:srgbClr val="000000"/>
                </a:solidFill>
              </a:rPr>
              <a:t> </a:t>
            </a:r>
            <a:r>
              <a:rPr lang="en-US" sz="2133" dirty="0" err="1">
                <a:solidFill>
                  <a:srgbClr val="000000"/>
                </a:solidFill>
              </a:rPr>
              <a:t>и</a:t>
            </a:r>
            <a:r>
              <a:rPr lang="en-US" sz="2133" dirty="0">
                <a:solidFill>
                  <a:srgbClr val="000000"/>
                </a:solidFill>
              </a:rPr>
              <a:t> </a:t>
            </a:r>
            <a:r>
              <a:rPr lang="en-US" sz="2133" dirty="0" err="1">
                <a:solidFill>
                  <a:srgbClr val="000000"/>
                </a:solidFill>
              </a:rPr>
              <a:t>противодействия</a:t>
            </a:r>
            <a:r>
              <a:rPr lang="en-US" sz="2133" dirty="0">
                <a:solidFill>
                  <a:srgbClr val="000000"/>
                </a:solidFill>
              </a:rPr>
              <a:t> </a:t>
            </a:r>
            <a:r>
              <a:rPr lang="en-US" sz="2133" dirty="0" err="1">
                <a:solidFill>
                  <a:srgbClr val="000000"/>
                </a:solidFill>
              </a:rPr>
              <a:t>атакам</a:t>
            </a:r>
            <a:endParaRPr lang="en-US" sz="2133" dirty="0">
              <a:solidFill>
                <a:srgbClr val="000000"/>
              </a:solidFill>
            </a:endParaRPr>
          </a:p>
          <a:p>
            <a:pPr marL="609585" indent="-457189" defTabSz="1219170">
              <a:lnSpc>
                <a:spcPct val="9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133" dirty="0" err="1">
                <a:solidFill>
                  <a:srgbClr val="000000"/>
                </a:solidFill>
              </a:rPr>
              <a:t>Разработка</a:t>
            </a:r>
            <a:r>
              <a:rPr lang="en-US" sz="2133" dirty="0">
                <a:solidFill>
                  <a:srgbClr val="000000"/>
                </a:solidFill>
              </a:rPr>
              <a:t> БД </a:t>
            </a:r>
            <a:r>
              <a:rPr lang="en-US" sz="2133" dirty="0" err="1">
                <a:solidFill>
                  <a:srgbClr val="000000"/>
                </a:solidFill>
              </a:rPr>
              <a:t>сценариев</a:t>
            </a:r>
            <a:r>
              <a:rPr lang="en-US" sz="2133" dirty="0">
                <a:solidFill>
                  <a:srgbClr val="000000"/>
                </a:solidFill>
              </a:rPr>
              <a:t> </a:t>
            </a:r>
            <a:r>
              <a:rPr lang="en-US" sz="2133" dirty="0" err="1">
                <a:solidFill>
                  <a:srgbClr val="000000"/>
                </a:solidFill>
              </a:rPr>
              <a:t>атак</a:t>
            </a:r>
            <a:r>
              <a:rPr lang="en-US" sz="2133" dirty="0">
                <a:solidFill>
                  <a:srgbClr val="000000"/>
                </a:solidFill>
              </a:rPr>
              <a:t> </a:t>
            </a:r>
            <a:r>
              <a:rPr lang="en-US" sz="2133" dirty="0" err="1">
                <a:solidFill>
                  <a:srgbClr val="000000"/>
                </a:solidFill>
              </a:rPr>
              <a:t>и</a:t>
            </a:r>
            <a:r>
              <a:rPr lang="en-US" sz="2133" dirty="0">
                <a:solidFill>
                  <a:srgbClr val="000000"/>
                </a:solidFill>
              </a:rPr>
              <a:t> </a:t>
            </a:r>
            <a:r>
              <a:rPr lang="en-US" sz="2133" dirty="0" err="1">
                <a:solidFill>
                  <a:srgbClr val="000000"/>
                </a:solidFill>
              </a:rPr>
              <a:t>методики</a:t>
            </a:r>
            <a:r>
              <a:rPr lang="en-US" sz="2133" dirty="0">
                <a:solidFill>
                  <a:srgbClr val="000000"/>
                </a:solidFill>
              </a:rPr>
              <a:t> </a:t>
            </a:r>
            <a:r>
              <a:rPr lang="en-US" sz="2133" dirty="0" err="1">
                <a:solidFill>
                  <a:srgbClr val="000000"/>
                </a:solidFill>
              </a:rPr>
              <a:t>оценки</a:t>
            </a:r>
            <a:r>
              <a:rPr lang="en-US" sz="2133" dirty="0">
                <a:solidFill>
                  <a:srgbClr val="000000"/>
                </a:solidFill>
              </a:rPr>
              <a:t> </a:t>
            </a:r>
            <a:r>
              <a:rPr lang="en-US" sz="2133" dirty="0" err="1">
                <a:solidFill>
                  <a:srgbClr val="000000"/>
                </a:solidFill>
              </a:rPr>
              <a:t>рисков</a:t>
            </a:r>
            <a:r>
              <a:rPr lang="en-US" sz="2133" dirty="0">
                <a:solidFill>
                  <a:srgbClr val="000000"/>
                </a:solidFill>
              </a:rPr>
              <a:t> </a:t>
            </a:r>
            <a:r>
              <a:rPr lang="en-US" sz="2133" dirty="0" err="1">
                <a:solidFill>
                  <a:srgbClr val="000000"/>
                </a:solidFill>
              </a:rPr>
              <a:t>с</a:t>
            </a:r>
            <a:r>
              <a:rPr lang="en-US" sz="2133" dirty="0">
                <a:solidFill>
                  <a:srgbClr val="000000"/>
                </a:solidFill>
              </a:rPr>
              <a:t> </a:t>
            </a:r>
            <a:r>
              <a:rPr lang="en-US" sz="2133" dirty="0" err="1">
                <a:solidFill>
                  <a:srgbClr val="000000"/>
                </a:solidFill>
              </a:rPr>
              <a:t>учётом</a:t>
            </a:r>
            <a:r>
              <a:rPr lang="en-US" sz="2133" dirty="0">
                <a:solidFill>
                  <a:srgbClr val="000000"/>
                </a:solidFill>
              </a:rPr>
              <a:t> </a:t>
            </a:r>
            <a:r>
              <a:rPr lang="en-US" sz="2133" dirty="0" err="1">
                <a:solidFill>
                  <a:srgbClr val="000000"/>
                </a:solidFill>
              </a:rPr>
              <a:t>мер</a:t>
            </a:r>
            <a:r>
              <a:rPr lang="en-US" sz="2133" dirty="0">
                <a:solidFill>
                  <a:srgbClr val="000000"/>
                </a:solidFill>
              </a:rPr>
              <a:t> </a:t>
            </a:r>
            <a:r>
              <a:rPr lang="en-US" sz="2133" dirty="0" err="1">
                <a:solidFill>
                  <a:srgbClr val="000000"/>
                </a:solidFill>
              </a:rPr>
              <a:t>противодействия</a:t>
            </a:r>
            <a:r>
              <a:rPr lang="en-US" sz="2133" dirty="0">
                <a:solidFill>
                  <a:srgbClr val="000000"/>
                </a:solidFill>
              </a:rPr>
              <a:t> </a:t>
            </a:r>
          </a:p>
          <a:p>
            <a:pPr marL="609585" indent="-457189" defTabSz="1219170">
              <a:lnSpc>
                <a:spcPct val="9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133" dirty="0" err="1">
                <a:solidFill>
                  <a:srgbClr val="000000"/>
                </a:solidFill>
              </a:rPr>
              <a:t>Анализ</a:t>
            </a:r>
            <a:r>
              <a:rPr lang="en-US" sz="2133" dirty="0">
                <a:solidFill>
                  <a:srgbClr val="000000"/>
                </a:solidFill>
              </a:rPr>
              <a:t> </a:t>
            </a:r>
            <a:r>
              <a:rPr lang="en-US" sz="2133" dirty="0" err="1">
                <a:solidFill>
                  <a:srgbClr val="000000"/>
                </a:solidFill>
              </a:rPr>
              <a:t>безопасности</a:t>
            </a:r>
            <a:r>
              <a:rPr lang="en-US" sz="2133" dirty="0">
                <a:solidFill>
                  <a:srgbClr val="000000"/>
                </a:solidFill>
              </a:rPr>
              <a:t> </a:t>
            </a:r>
            <a:r>
              <a:rPr lang="en-US" sz="2133" dirty="0" err="1">
                <a:solidFill>
                  <a:srgbClr val="000000"/>
                </a:solidFill>
              </a:rPr>
              <a:t>аппаратных</a:t>
            </a:r>
            <a:r>
              <a:rPr lang="en-US" sz="2133" dirty="0">
                <a:solidFill>
                  <a:srgbClr val="000000"/>
                </a:solidFill>
              </a:rPr>
              <a:t> </a:t>
            </a:r>
            <a:r>
              <a:rPr lang="en-US" sz="2133" dirty="0" err="1">
                <a:solidFill>
                  <a:srgbClr val="000000"/>
                </a:solidFill>
              </a:rPr>
              <a:t>платформ</a:t>
            </a:r>
            <a:r>
              <a:rPr lang="ru-RU" sz="2133" dirty="0">
                <a:solidFill>
                  <a:srgbClr val="000000"/>
                </a:solidFill>
              </a:rPr>
              <a:t> БПЛА</a:t>
            </a:r>
            <a:endParaRPr lang="en-US" sz="2133" dirty="0">
              <a:solidFill>
                <a:srgbClr val="000000"/>
              </a:solidFill>
            </a:endParaRPr>
          </a:p>
          <a:p>
            <a:pPr marL="152396" indent="-457189" defTabSz="1219170">
              <a:lnSpc>
                <a:spcPct val="90000"/>
              </a:lnSpc>
              <a:spcAft>
                <a:spcPts val="800"/>
              </a:spcAft>
              <a:buFont typeface="+mj-lt"/>
              <a:buAutoNum type="arabicPeriod"/>
            </a:pPr>
            <a:endParaRPr lang="en-US" sz="2133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19737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7C5C4105-5EA7-41A4-A8B1-DA96F73E5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Разработка автоматизированного программно-аппаратного комплекса управления сценариями атак для противодействия вражеским БПЛА. 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2819A6D4-EE97-4285-BD67-FA8F97703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637" y="1910124"/>
            <a:ext cx="6899495" cy="4351339"/>
          </a:xfrm>
        </p:spPr>
        <p:txBody>
          <a:bodyPr>
            <a:normAutofit fontScale="92500"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Данный комплекс позволит на более высоком уровне представления управлять сценариями атак при обнаружении вражеских или злонамеренных БПЛА, которые способны нанести вред защищаемому объекту или жизни человека.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Архитектура комплекса  включает в себя интеллектуальные компоненты управления, которые могут в автономном режиме принимать решения о наличии БПЛА, а также аппаратную часть,  и интерфейс управления ею для эффективного применения сценариев контратак. </a:t>
            </a:r>
            <a:endParaRPr lang="ru-RU" dirty="0">
              <a:effectLst/>
            </a:endParaRPr>
          </a:p>
          <a:p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CE5667B-0A67-4D02-91BC-C6026C62881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084" y="1626040"/>
            <a:ext cx="4129281" cy="5231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0938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id="{FB804A3F-4B25-4F1D-BA77-0BFE243090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002" y="1464784"/>
            <a:ext cx="4694103" cy="5393217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02DD0D2-9882-4BE7-8DF4-69BAA9F89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82904" cy="1325563"/>
          </a:xfrm>
        </p:spPr>
        <p:txBody>
          <a:bodyPr>
            <a:noAutofit/>
          </a:bodyPr>
          <a:lstStyle/>
          <a:p>
            <a:r>
              <a:rPr lang="ru-RU" sz="3733" dirty="0"/>
              <a:t>Исследование и разработка, моделей угроз, сценариев информационных атак на гетерогенные системы</a:t>
            </a:r>
            <a:br>
              <a:rPr lang="ru-RU" sz="3733" dirty="0"/>
            </a:br>
            <a:endParaRPr lang="ru-RU" sz="3733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622985FF-B3F5-4C7B-9CF3-8D85848CC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840" y="1690688"/>
            <a:ext cx="5611520" cy="5032376"/>
          </a:xfrm>
        </p:spPr>
        <p:txBody>
          <a:bodyPr>
            <a:normAutofit fontScale="62500" lnSpcReduction="20000"/>
          </a:bodyPr>
          <a:lstStyle/>
          <a:p>
            <a:pPr marL="380990" indent="-380990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Для принятия решений об угрозах, которые будут актуальны для гетерогенной системы необходимо в первую очередь собрать о ней информацию. 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80990" indent="-380990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Кроме этого, необходимо иметь каталог угроз и уязвимостей, которые могут быть применимы к гетерогенной системе , а также каталог сценариев атак, структурно-функциональных характеристик. 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80990" indent="-380990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Для того, чтобы определение актуальных угроз происходило автоматически после детектирования структурно-функциональных характеристик, необходимо использовать методику определения актуальных угроз, на основе которой принимаются решения. </a:t>
            </a:r>
            <a:endParaRPr lang="ru-RU" dirty="0">
              <a:solidFill>
                <a:srgbClr val="000000"/>
              </a:solidFill>
            </a:endParaRPr>
          </a:p>
          <a:p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865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F13D2D0-01CF-42D3-AC9C-89AC22FC7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Разработка системы противодействия вражеским БПЛА</a:t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A6B3B7-79A1-4594-9F5D-F73C1AF31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D175-D09F-DC44-A701-A08713F12E21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809DC081-8930-4EFE-94D5-67E6F935B58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461" y="1962152"/>
            <a:ext cx="5938755" cy="434974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6F107F8-2A9E-48C8-8C55-B41405B97D50}"/>
              </a:ext>
            </a:extLst>
          </p:cNvPr>
          <p:cNvSpPr txBox="1"/>
          <p:nvPr/>
        </p:nvSpPr>
        <p:spPr>
          <a:xfrm>
            <a:off x="24461" y="1482169"/>
            <a:ext cx="6096000" cy="5344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ru-RU" sz="213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Разработка метода активного противодействия БПЛА противника на основе глубокого обучения, позволяющий детектировать вражеские БПЛА и реализовывать активные сценарии атак на них.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ru-RU" sz="213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Анализ возможностей по детектированию активности в радиоканале, определения типа модуляции, разделение сигнала на полезный сигнал и шум и т.п.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ru-RU" sz="213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Одной из основных задач исследования будет являться не только детектирование БПЛА, но и сбор информации о характеристиках вражеского БПЛА с целью дальнейшего проведения активных атак на него. </a:t>
            </a:r>
            <a:endParaRPr lang="ru-RU" sz="2133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6737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ИКТИБ">
      <a:dk1>
        <a:srgbClr val="22518A"/>
      </a:dk1>
      <a:lt1>
        <a:sysClr val="window" lastClr="FFFFFF"/>
      </a:lt1>
      <a:dk2>
        <a:srgbClr val="8FCE4A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3809</TotalTime>
  <Words>775</Words>
  <Application>Microsoft Macintosh PowerPoint</Application>
  <PresentationFormat>Широкоэкранный</PresentationFormat>
  <Paragraphs>67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Franklin Gothic Book</vt:lpstr>
      <vt:lpstr>Franklin Gothic Medium</vt:lpstr>
      <vt:lpstr>Times New Roman</vt:lpstr>
      <vt:lpstr>Тема Office</vt:lpstr>
      <vt:lpstr>Разработка и исследование методов и средств защиты гетерогенных систем на основе блокчейн-технологий, методов искусственного интеллекта и машинного обучения </vt:lpstr>
      <vt:lpstr>Научно-исследовательские проекты ИКТИБ</vt:lpstr>
      <vt:lpstr>Направление исследования: Разработка и исследование методик оценки надежности современных систем  распределенного реестра</vt:lpstr>
      <vt:lpstr>Направление исследования: Разработка и исследование методик оценки надежности современных систем  распределенного реестра</vt:lpstr>
      <vt:lpstr>Направление исследования: Разработка и исследование методик оценки надежности современных систем  распределенного реестра</vt:lpstr>
      <vt:lpstr>Презентация PowerPoint</vt:lpstr>
      <vt:lpstr>Разработка автоматизированного программно-аппаратного комплекса управления сценариями атак для противодействия вражеским БПЛА. </vt:lpstr>
      <vt:lpstr>Исследование и разработка, моделей угроз, сценариев информационных атак на гетерогенные системы </vt:lpstr>
      <vt:lpstr>Разработка системы противодействия вражеским БПЛА </vt:lpstr>
      <vt:lpstr>Формирование ложного представления о предназначении и возможностях гетерогенной системы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Абрамов Евгений Сергеевич</cp:lastModifiedBy>
  <cp:revision>283</cp:revision>
  <dcterms:created xsi:type="dcterms:W3CDTF">2020-05-04T19:33:09Z</dcterms:created>
  <dcterms:modified xsi:type="dcterms:W3CDTF">2020-10-23T12:09:01Z</dcterms:modified>
</cp:coreProperties>
</file>