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308" r:id="rId2"/>
    <p:sldId id="330" r:id="rId3"/>
    <p:sldId id="337" r:id="rId4"/>
    <p:sldId id="331" r:id="rId5"/>
    <p:sldId id="336" r:id="rId6"/>
    <p:sldId id="338" r:id="rId7"/>
    <p:sldId id="335" r:id="rId8"/>
    <p:sldId id="339" r:id="rId9"/>
    <p:sldId id="334" r:id="rId10"/>
    <p:sldId id="332" r:id="rId11"/>
    <p:sldId id="34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" initials="A" lastIdx="5" clrIdx="0"/>
  <p:cmAuthor id="1" name="Веселов Геннадий Евгеньевич" initials="ВГЕ" lastIdx="1" clrIdx="1">
    <p:extLst>
      <p:ext uri="{19B8F6BF-5375-455C-9EA6-DF929625EA0E}">
        <p15:presenceInfo xmlns:p15="http://schemas.microsoft.com/office/powerpoint/2012/main" userId="S::gev@sfedu.ru::2c996212-049e-4571-a8f6-ea71b0fc3bb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55B"/>
    <a:srgbClr val="1A5997"/>
    <a:srgbClr val="387FA8"/>
    <a:srgbClr val="2B4212"/>
    <a:srgbClr val="F4FAEC"/>
    <a:srgbClr val="E6EDF6"/>
    <a:srgbClr val="F2F6FC"/>
    <a:srgbClr val="F6FAFC"/>
    <a:srgbClr val="F9FCFD"/>
    <a:srgbClr val="FEF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060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9890F-89EB-40CC-99D7-1047D42206B3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55831-140E-4BE2-BF25-51E27ED9A2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74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7688" y="689138"/>
            <a:ext cx="8496944" cy="1470025"/>
          </a:xfrm>
        </p:spPr>
        <p:txBody>
          <a:bodyPr/>
          <a:lstStyle>
            <a:lvl1pPr>
              <a:defRPr>
                <a:solidFill>
                  <a:srgbClr val="2D3588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7688" y="3886200"/>
            <a:ext cx="8496944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87FA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20356" y="6356351"/>
            <a:ext cx="2844800" cy="365125"/>
          </a:xfrm>
        </p:spPr>
        <p:txBody>
          <a:bodyPr/>
          <a:lstStyle/>
          <a:p>
            <a:fld id="{A96E3A67-1329-4970-AF3F-3986350B0A7B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16080" y="6361143"/>
            <a:ext cx="3082528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200456" y="6356351"/>
            <a:ext cx="1381944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E2DB5A5-7FF6-4988-A7FD-0023ED0356F9}"/>
              </a:ext>
            </a:extLst>
          </p:cNvPr>
          <p:cNvSpPr/>
          <p:nvPr userDrawn="1"/>
        </p:nvSpPr>
        <p:spPr>
          <a:xfrm rot="10800000" flipV="1">
            <a:off x="0" y="811"/>
            <a:ext cx="2844800" cy="6858000"/>
          </a:xfrm>
          <a:prstGeom prst="rect">
            <a:avLst/>
          </a:prstGeom>
          <a:gradFill flip="none" rotWithShape="1">
            <a:gsLst>
              <a:gs pos="0">
                <a:srgbClr val="91BE35"/>
              </a:gs>
              <a:gs pos="46000">
                <a:srgbClr val="448AA3"/>
              </a:gs>
              <a:gs pos="68000">
                <a:srgbClr val="2069B1"/>
              </a:gs>
              <a:gs pos="100000">
                <a:srgbClr val="2E338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473900-A08A-4264-BFA6-19480E2615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085368"/>
            <a:ext cx="1402928" cy="130181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8DE6CC5-A174-4732-8B8C-B6108ECDC3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65" y="424699"/>
            <a:ext cx="2210909" cy="9994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4257" y="1329755"/>
            <a:ext cx="11381631" cy="479641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C1DE9387-7153-4D67-ADFA-7713BDE8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4257" y="6344518"/>
            <a:ext cx="2844800" cy="365125"/>
          </a:xfrm>
        </p:spPr>
        <p:txBody>
          <a:bodyPr/>
          <a:lstStyle/>
          <a:p>
            <a:fld id="{990A60D0-A090-49BC-8682-91A14547B9A5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5">
            <a:extLst>
              <a:ext uri="{FF2B5EF4-FFF2-40B4-BE49-F238E27FC236}">
                <a16:creationId xmlns:a16="http://schemas.microsoft.com/office/drawing/2014/main" id="{0E0080E7-B397-44A4-9E9F-1D88DEF5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57501" y="6356351"/>
            <a:ext cx="386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id="{CE9F5759-862C-45D8-A538-067081BC9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6744" y="6356351"/>
            <a:ext cx="2844800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ашивка 53">
            <a:extLst>
              <a:ext uri="{FF2B5EF4-FFF2-40B4-BE49-F238E27FC236}">
                <a16:creationId xmlns:a16="http://schemas.microsoft.com/office/drawing/2014/main" id="{79740067-FEA0-4E75-898D-1C6D1296A46A}"/>
              </a:ext>
            </a:extLst>
          </p:cNvPr>
          <p:cNvSpPr/>
          <p:nvPr userDrawn="1"/>
        </p:nvSpPr>
        <p:spPr>
          <a:xfrm>
            <a:off x="190126" y="270878"/>
            <a:ext cx="149797" cy="720080"/>
          </a:xfrm>
          <a:prstGeom prst="chevron">
            <a:avLst>
              <a:gd name="adj" fmla="val 73404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>
            <a:extLst>
              <a:ext uri="{FF2B5EF4-FFF2-40B4-BE49-F238E27FC236}">
                <a16:creationId xmlns:a16="http://schemas.microsoft.com/office/drawing/2014/main" id="{48B0ABC1-E87D-4A2D-B9E1-0A57541E6006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Рисунок 11" descr="иктиб презентация 2 СЛАЙД-02.jpg">
            <a:extLst>
              <a:ext uri="{FF2B5EF4-FFF2-40B4-BE49-F238E27FC236}">
                <a16:creationId xmlns:a16="http://schemas.microsoft.com/office/drawing/2014/main" id="{08DB8125-0B71-4718-9BD8-D99871888F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7699" y="201266"/>
            <a:ext cx="360040" cy="859305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71706A0F-0112-4AD0-9CA0-4714F3A7C8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258479"/>
            <a:ext cx="811336" cy="74487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8BBAE5FE-4B0B-4894-9482-F3BACFE1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57" y="193737"/>
            <a:ext cx="9922223" cy="874363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195E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AF4A-B6CA-4A08-A3B7-80AAA3294BF8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оловина рамки 6">
            <a:extLst>
              <a:ext uri="{FF2B5EF4-FFF2-40B4-BE49-F238E27FC236}">
                <a16:creationId xmlns:a16="http://schemas.microsoft.com/office/drawing/2014/main" id="{B7049F8D-E31B-46F4-B447-45DA31B0B80B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257" y="193737"/>
            <a:ext cx="9922223" cy="874363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195E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4257" y="1272541"/>
            <a:ext cx="11381631" cy="48536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4257" y="6356348"/>
            <a:ext cx="2844800" cy="365125"/>
          </a:xfrm>
        </p:spPr>
        <p:txBody>
          <a:bodyPr/>
          <a:lstStyle/>
          <a:p>
            <a:fld id="{38CE367C-3AAA-4392-98BC-8E9817D767FF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54672" y="6356351"/>
            <a:ext cx="386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31088" y="6356349"/>
            <a:ext cx="2844800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53">
            <a:extLst>
              <a:ext uri="{FF2B5EF4-FFF2-40B4-BE49-F238E27FC236}">
                <a16:creationId xmlns:a16="http://schemas.microsoft.com/office/drawing/2014/main" id="{2DF1E4F9-58B5-4F7E-A389-658843C78B50}"/>
              </a:ext>
            </a:extLst>
          </p:cNvPr>
          <p:cNvSpPr/>
          <p:nvPr userDrawn="1"/>
        </p:nvSpPr>
        <p:spPr>
          <a:xfrm>
            <a:off x="190126" y="270878"/>
            <a:ext cx="149797" cy="720080"/>
          </a:xfrm>
          <a:prstGeom prst="chevron">
            <a:avLst>
              <a:gd name="adj" fmla="val 73404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>
            <a:extLst>
              <a:ext uri="{FF2B5EF4-FFF2-40B4-BE49-F238E27FC236}">
                <a16:creationId xmlns:a16="http://schemas.microsoft.com/office/drawing/2014/main" id="{2BF3DC61-5F38-4198-83B2-7D0F358795A4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Рисунок 8" descr="иктиб презентация 2 СЛАЙД-02.jpg">
            <a:extLst>
              <a:ext uri="{FF2B5EF4-FFF2-40B4-BE49-F238E27FC236}">
                <a16:creationId xmlns:a16="http://schemas.microsoft.com/office/drawing/2014/main" id="{94F5FF42-8D82-428C-9B4E-498E1E526E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7699" y="201266"/>
            <a:ext cx="360040" cy="859305"/>
          </a:xfrm>
          <a:prstGeom prst="rect">
            <a:avLst/>
          </a:prstGeom>
        </p:spPr>
      </p:pic>
      <p:pic>
        <p:nvPicPr>
          <p:cNvPr id="10" name="Рисунок 9" descr="Изображение выглядит как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889B8CCE-ED89-4F84-A1A8-B7E3689EBF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258479"/>
            <a:ext cx="811336" cy="7448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689-0F06-4DE1-96DF-3DFB4FCE7142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оловина рамки 6">
            <a:extLst>
              <a:ext uri="{FF2B5EF4-FFF2-40B4-BE49-F238E27FC236}">
                <a16:creationId xmlns:a16="http://schemas.microsoft.com/office/drawing/2014/main" id="{F1C2650A-52E5-4933-A8CA-F09035018E84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4257" y="1329755"/>
            <a:ext cx="5500143" cy="47964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329755"/>
            <a:ext cx="5678288" cy="47964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4257" y="6344518"/>
            <a:ext cx="2844800" cy="365125"/>
          </a:xfrm>
        </p:spPr>
        <p:txBody>
          <a:bodyPr/>
          <a:lstStyle/>
          <a:p>
            <a:fld id="{990A60D0-A090-49BC-8682-91A14547B9A5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257501" y="6356351"/>
            <a:ext cx="386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036744" y="6356351"/>
            <a:ext cx="2844800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ашивка 53">
            <a:extLst>
              <a:ext uri="{FF2B5EF4-FFF2-40B4-BE49-F238E27FC236}">
                <a16:creationId xmlns:a16="http://schemas.microsoft.com/office/drawing/2014/main" id="{3ACA853D-6EAA-48BB-A2D3-6E4B1ABCCBE1}"/>
              </a:ext>
            </a:extLst>
          </p:cNvPr>
          <p:cNvSpPr/>
          <p:nvPr userDrawn="1"/>
        </p:nvSpPr>
        <p:spPr>
          <a:xfrm>
            <a:off x="190126" y="270878"/>
            <a:ext cx="149797" cy="720080"/>
          </a:xfrm>
          <a:prstGeom prst="chevron">
            <a:avLst>
              <a:gd name="adj" fmla="val 73404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>
            <a:extLst>
              <a:ext uri="{FF2B5EF4-FFF2-40B4-BE49-F238E27FC236}">
                <a16:creationId xmlns:a16="http://schemas.microsoft.com/office/drawing/2014/main" id="{43033968-8F2D-4418-B9AA-794F3C80C669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 descr="иктиб презентация 2 СЛАЙД-02.jpg">
            <a:extLst>
              <a:ext uri="{FF2B5EF4-FFF2-40B4-BE49-F238E27FC236}">
                <a16:creationId xmlns:a16="http://schemas.microsoft.com/office/drawing/2014/main" id="{C8AC36CC-EC05-4105-B265-D31B329C48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7699" y="201266"/>
            <a:ext cx="360040" cy="859305"/>
          </a:xfrm>
          <a:prstGeom prst="rect">
            <a:avLst/>
          </a:prstGeom>
        </p:spPr>
      </p:pic>
      <p:pic>
        <p:nvPicPr>
          <p:cNvPr id="11" name="Рисунок 10" descr="Изображение выглядит как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183BD836-8036-439A-B1BF-429E34E983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258479"/>
            <a:ext cx="811336" cy="744879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32E45F9-4790-472A-9722-B0DC930EA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57" y="193737"/>
            <a:ext cx="9922223" cy="874363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195E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4257" y="1329754"/>
            <a:ext cx="55022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258" y="1969516"/>
            <a:ext cx="5502260" cy="4156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7" y="1329754"/>
            <a:ext cx="56825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969516"/>
            <a:ext cx="5682520" cy="4156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Дата 4">
            <a:extLst>
              <a:ext uri="{FF2B5EF4-FFF2-40B4-BE49-F238E27FC236}">
                <a16:creationId xmlns:a16="http://schemas.microsoft.com/office/drawing/2014/main" id="{EB29B252-87E8-41F3-8371-E063324003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4257" y="6344518"/>
            <a:ext cx="2844800" cy="365125"/>
          </a:xfrm>
        </p:spPr>
        <p:txBody>
          <a:bodyPr/>
          <a:lstStyle/>
          <a:p>
            <a:fld id="{990A60D0-A090-49BC-8682-91A14547B9A5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11" name="Нижний колонтитул 5">
            <a:extLst>
              <a:ext uri="{FF2B5EF4-FFF2-40B4-BE49-F238E27FC236}">
                <a16:creationId xmlns:a16="http://schemas.microsoft.com/office/drawing/2014/main" id="{4DD705DF-0203-4317-BE60-414B4FDC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57501" y="6356351"/>
            <a:ext cx="386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6">
            <a:extLst>
              <a:ext uri="{FF2B5EF4-FFF2-40B4-BE49-F238E27FC236}">
                <a16:creationId xmlns:a16="http://schemas.microsoft.com/office/drawing/2014/main" id="{B280D6D8-B602-42FE-B746-613CA375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6744" y="6356351"/>
            <a:ext cx="2844800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ашивка 53">
            <a:extLst>
              <a:ext uri="{FF2B5EF4-FFF2-40B4-BE49-F238E27FC236}">
                <a16:creationId xmlns:a16="http://schemas.microsoft.com/office/drawing/2014/main" id="{654B7B89-B1FB-477F-A862-4EE2CAD0D9EC}"/>
              </a:ext>
            </a:extLst>
          </p:cNvPr>
          <p:cNvSpPr/>
          <p:nvPr userDrawn="1"/>
        </p:nvSpPr>
        <p:spPr>
          <a:xfrm>
            <a:off x="190126" y="270878"/>
            <a:ext cx="149797" cy="720080"/>
          </a:xfrm>
          <a:prstGeom prst="chevron">
            <a:avLst>
              <a:gd name="adj" fmla="val 73404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оловина рамки 13">
            <a:extLst>
              <a:ext uri="{FF2B5EF4-FFF2-40B4-BE49-F238E27FC236}">
                <a16:creationId xmlns:a16="http://schemas.microsoft.com/office/drawing/2014/main" id="{7A2F9163-67D3-4422-B788-C36F6D2FAE7C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5" name="Рисунок 14" descr="иктиб презентация 2 СЛАЙД-02.jpg">
            <a:extLst>
              <a:ext uri="{FF2B5EF4-FFF2-40B4-BE49-F238E27FC236}">
                <a16:creationId xmlns:a16="http://schemas.microsoft.com/office/drawing/2014/main" id="{EFD6E133-A6C5-4548-99AB-DB651D7FAF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7699" y="201266"/>
            <a:ext cx="360040" cy="859305"/>
          </a:xfrm>
          <a:prstGeom prst="rect">
            <a:avLst/>
          </a:prstGeom>
        </p:spPr>
      </p:pic>
      <p:pic>
        <p:nvPicPr>
          <p:cNvPr id="16" name="Рисунок 15" descr="Изображение выглядит как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355C2536-0C43-4417-BDAD-93C0EE5B41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258479"/>
            <a:ext cx="811336" cy="744879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0D056A40-5206-418F-83A9-AFEAEAAC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57" y="193737"/>
            <a:ext cx="9922223" cy="874363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195E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4">
            <a:extLst>
              <a:ext uri="{FF2B5EF4-FFF2-40B4-BE49-F238E27FC236}">
                <a16:creationId xmlns:a16="http://schemas.microsoft.com/office/drawing/2014/main" id="{CD9BA1A7-95E3-4E1D-A220-F29922D5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4257" y="6344518"/>
            <a:ext cx="2844800" cy="365125"/>
          </a:xfrm>
        </p:spPr>
        <p:txBody>
          <a:bodyPr/>
          <a:lstStyle/>
          <a:p>
            <a:fld id="{990A60D0-A090-49BC-8682-91A14547B9A5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7" name="Нижний колонтитул 5">
            <a:extLst>
              <a:ext uri="{FF2B5EF4-FFF2-40B4-BE49-F238E27FC236}">
                <a16:creationId xmlns:a16="http://schemas.microsoft.com/office/drawing/2014/main" id="{9455DFFF-A367-4B4A-9298-D4C803BC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57501" y="6356351"/>
            <a:ext cx="386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8D19CB69-D4B2-431B-A0DE-59A2C385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6744" y="6356351"/>
            <a:ext cx="2844800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ашивка 53">
            <a:extLst>
              <a:ext uri="{FF2B5EF4-FFF2-40B4-BE49-F238E27FC236}">
                <a16:creationId xmlns:a16="http://schemas.microsoft.com/office/drawing/2014/main" id="{74A59F8A-EC75-489C-A68F-5F69E7626713}"/>
              </a:ext>
            </a:extLst>
          </p:cNvPr>
          <p:cNvSpPr/>
          <p:nvPr userDrawn="1"/>
        </p:nvSpPr>
        <p:spPr>
          <a:xfrm>
            <a:off x="190126" y="270878"/>
            <a:ext cx="149797" cy="720080"/>
          </a:xfrm>
          <a:prstGeom prst="chevron">
            <a:avLst>
              <a:gd name="adj" fmla="val 73404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>
            <a:extLst>
              <a:ext uri="{FF2B5EF4-FFF2-40B4-BE49-F238E27FC236}">
                <a16:creationId xmlns:a16="http://schemas.microsoft.com/office/drawing/2014/main" id="{CFE08856-0084-487B-A6F4-E169DB1004F7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иктиб презентация 2 СЛАЙД-02.jpg">
            <a:extLst>
              <a:ext uri="{FF2B5EF4-FFF2-40B4-BE49-F238E27FC236}">
                <a16:creationId xmlns:a16="http://schemas.microsoft.com/office/drawing/2014/main" id="{0FA8A71E-77A6-4E5E-B52E-55BCE57B37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7699" y="201266"/>
            <a:ext cx="360040" cy="859305"/>
          </a:xfrm>
          <a:prstGeom prst="rect">
            <a:avLst/>
          </a:prstGeom>
        </p:spPr>
      </p:pic>
      <p:pic>
        <p:nvPicPr>
          <p:cNvPr id="12" name="Рисунок 11" descr="Изображение выглядит как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BC35EE28-6CC7-41BB-A18C-1B12526CB92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258479"/>
            <a:ext cx="811336" cy="744879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131AEE5F-D323-4B62-B9B0-4E4733D8F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57" y="193737"/>
            <a:ext cx="9922223" cy="874363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195E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8D9B-15F7-41EC-9BAE-7BA0D3C96447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оловина рамки 4">
            <a:extLst>
              <a:ext uri="{FF2B5EF4-FFF2-40B4-BE49-F238E27FC236}">
                <a16:creationId xmlns:a16="http://schemas.microsoft.com/office/drawing/2014/main" id="{ADE25482-9755-41A7-AA59-0A9C02D73D09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5E36-9A32-4C72-8A52-3E8B055D49B1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оловина рамки 7">
            <a:extLst>
              <a:ext uri="{FF2B5EF4-FFF2-40B4-BE49-F238E27FC236}">
                <a16:creationId xmlns:a16="http://schemas.microsoft.com/office/drawing/2014/main" id="{0ECC8BD3-E225-4AF8-A290-636418AE5145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C05-5AC4-485B-B5FD-D249DF4C5A92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оловина рамки 7">
            <a:extLst>
              <a:ext uri="{FF2B5EF4-FFF2-40B4-BE49-F238E27FC236}">
                <a16:creationId xmlns:a16="http://schemas.microsoft.com/office/drawing/2014/main" id="{446E5B33-A0EB-4FFF-93CE-8534F9870F7D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89AB9-FE61-40F6-83A3-2359B81E05DE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A055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A599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A599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A599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A599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A599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mgushansky@sfedu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F22E4-868C-4DC4-94CC-28FFFFE2F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7688" y="294873"/>
            <a:ext cx="8496944" cy="2088232"/>
          </a:xfrm>
        </p:spPr>
        <p:txBody>
          <a:bodyPr>
            <a:noAutofit/>
          </a:bodyPr>
          <a:lstStyle/>
          <a:p>
            <a:r>
              <a:rPr lang="ru-RU" sz="4000" dirty="0"/>
              <a:t>Управление </a:t>
            </a:r>
            <a:br>
              <a:rPr lang="ru-RU" sz="4000" dirty="0"/>
            </a:br>
            <a:r>
              <a:rPr lang="ru-RU" sz="4000" dirty="0" err="1"/>
              <a:t>киберфизическими</a:t>
            </a:r>
            <a:br>
              <a:rPr lang="ru-RU" sz="4000" dirty="0"/>
            </a:br>
            <a:r>
              <a:rPr lang="ru-RU" sz="4000" dirty="0"/>
              <a:t>системами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B9916536-A49E-46B0-82E6-74323C8B7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680" y="3356992"/>
            <a:ext cx="8496944" cy="244827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dirty="0"/>
              <a:t>Руководитель</a:t>
            </a:r>
            <a:r>
              <a:rPr lang="en-US" sz="2400" dirty="0"/>
              <a:t> </a:t>
            </a:r>
            <a:r>
              <a:rPr lang="ru-RU" sz="2400" dirty="0"/>
              <a:t>проекта:</a:t>
            </a:r>
          </a:p>
          <a:p>
            <a:pPr algn="l">
              <a:spcBef>
                <a:spcPts val="0"/>
              </a:spcBef>
            </a:pPr>
            <a:r>
              <a:rPr lang="ru-RU" sz="2400" b="1" dirty="0"/>
              <a:t>Веселов Геннадий Евгеньевич</a:t>
            </a:r>
          </a:p>
          <a:p>
            <a:pPr algn="l">
              <a:spcBef>
                <a:spcPts val="0"/>
              </a:spcBef>
            </a:pPr>
            <a:r>
              <a:rPr lang="ru-RU" sz="2400" dirty="0"/>
              <a:t>д. т. н., доцент, </a:t>
            </a:r>
          </a:p>
          <a:p>
            <a:pPr algn="l">
              <a:spcBef>
                <a:spcPts val="0"/>
              </a:spcBef>
            </a:pPr>
            <a:r>
              <a:rPr lang="ru-RU" sz="2400" dirty="0"/>
              <a:t>директор Института компьютерных технологий и информационной безопасности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hlinkClick r:id="rId2"/>
              </a:rPr>
              <a:t>gev@sfedu.ru</a:t>
            </a:r>
            <a:endParaRPr lang="ru-RU" sz="2400" dirty="0"/>
          </a:p>
          <a:p>
            <a:pPr algn="l">
              <a:spcBef>
                <a:spcPts val="0"/>
              </a:spcBef>
            </a:pPr>
            <a:endParaRPr lang="ru-R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88931-B48E-44F1-B04B-3C50857806EE}"/>
              </a:ext>
            </a:extLst>
          </p:cNvPr>
          <p:cNvSpPr txBox="1"/>
          <p:nvPr/>
        </p:nvSpPr>
        <p:spPr>
          <a:xfrm>
            <a:off x="3287688" y="5877272"/>
            <a:ext cx="151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dirty="0"/>
              <a:t>23.10.2020</a:t>
            </a:r>
          </a:p>
        </p:txBody>
      </p:sp>
    </p:spTree>
    <p:extLst>
      <p:ext uri="{BB962C8B-B14F-4D97-AF65-F5344CB8AC3E}">
        <p14:creationId xmlns:p14="http://schemas.microsoft.com/office/powerpoint/2010/main" val="1932089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Ожидаемые результаты работы магистрантов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1628800"/>
            <a:ext cx="1072919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800" dirty="0"/>
              <a:t>Публикации в реферируемых изданиях (</a:t>
            </a:r>
            <a:r>
              <a:rPr lang="ru-RU" sz="2800" dirty="0">
                <a:sym typeface="Symbol"/>
              </a:rPr>
              <a:t></a:t>
            </a:r>
            <a:r>
              <a:rPr lang="ru-RU" sz="2800" dirty="0"/>
              <a:t>3)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800" dirty="0"/>
              <a:t>Публикации в изданиях, цитируемых в </a:t>
            </a:r>
            <a:r>
              <a:rPr lang="en-US" sz="2800" dirty="0"/>
              <a:t>Scopus </a:t>
            </a:r>
            <a:r>
              <a:rPr lang="ru-RU" sz="2800" dirty="0"/>
              <a:t>и </a:t>
            </a:r>
            <a:r>
              <a:rPr lang="en-US" sz="2800" dirty="0" err="1"/>
              <a:t>WoS</a:t>
            </a:r>
            <a:r>
              <a:rPr lang="en-US" sz="2800" dirty="0"/>
              <a:t> (</a:t>
            </a:r>
            <a:r>
              <a:rPr lang="ru-RU" sz="2800" dirty="0">
                <a:sym typeface="Symbol"/>
              </a:rPr>
              <a:t> </a:t>
            </a:r>
            <a:r>
              <a:rPr lang="en-US" sz="2800" dirty="0"/>
              <a:t>2)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800" dirty="0"/>
              <a:t>Участие в конференциях (</a:t>
            </a:r>
            <a:r>
              <a:rPr lang="ru-RU" sz="2800" dirty="0">
                <a:sym typeface="Symbol"/>
              </a:rPr>
              <a:t> </a:t>
            </a:r>
            <a:r>
              <a:rPr lang="ru-RU" sz="2800" dirty="0"/>
              <a:t>3)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800" dirty="0"/>
              <a:t>Уровень английского языка не ниже </a:t>
            </a:r>
            <a:r>
              <a:rPr lang="en-US" sz="2800" dirty="0"/>
              <a:t>B2</a:t>
            </a:r>
            <a:endParaRPr lang="ru-RU" sz="2800" dirty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800" dirty="0"/>
              <a:t>Подача заявки на грант для поступления в аспирантуру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800" dirty="0"/>
              <a:t>Участие с очными докладами на международных и всероссийских научных конференциях</a:t>
            </a:r>
          </a:p>
          <a:p>
            <a:pPr marL="457200" indent="-4572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4311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7" name="Рисунок 6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7528" y="2276872"/>
            <a:ext cx="7420565" cy="41806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41869" y="1038214"/>
            <a:ext cx="11752728" cy="646331"/>
          </a:xfrm>
          <a:prstGeom prst="rect">
            <a:avLst/>
          </a:prstGeom>
          <a:effectLst>
            <a:outerShdw blurRad="114300" dist="63500" algn="t" rotWithShape="0">
              <a:schemeClr val="tx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dirty="0">
                <a:ln w="18000">
                  <a:solidFill>
                    <a:schemeClr val="bg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latin typeface="Terminator Cyr 4" pitchFamily="18" charset="0"/>
                <a:ea typeface="Verdana" pitchFamily="34" charset="0"/>
                <a:cs typeface="Verdana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1043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проекта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591944" y="1268760"/>
            <a:ext cx="6384032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solidFill>
                  <a:srgbClr val="2A05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Киберфизическая</a:t>
            </a:r>
            <a:r>
              <a:rPr kumimoji="0" lang="ru-RU" sz="2800" b="1" u="none" strike="noStrike" kern="1200" cap="none" spc="0" normalizeH="0" baseline="0" noProof="0" dirty="0">
                <a:ln>
                  <a:noFill/>
                </a:ln>
                <a:solidFill>
                  <a:srgbClr val="2A05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система</a:t>
            </a:r>
            <a:r>
              <a:rPr kumimoji="0" lang="ru-RU" sz="2800" b="0" u="none" strike="noStrike" kern="1200" cap="none" spc="0" normalizeH="0" baseline="0" noProof="0" dirty="0">
                <a:ln>
                  <a:noFill/>
                </a:ln>
                <a:solidFill>
                  <a:srgbClr val="2A05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2A05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u="none" strike="noStrike" kern="1200" cap="none" spc="0" normalizeH="0" baseline="0" noProof="0" dirty="0">
                <a:ln>
                  <a:noFill/>
                </a:ln>
                <a:solidFill>
                  <a:srgbClr val="2A05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solidFill>
                  <a:srgbClr val="2A05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cyber-physical</a:t>
            </a:r>
            <a:r>
              <a:rPr kumimoji="0" lang="ru-RU" sz="2800" b="1" u="none" strike="noStrike" kern="1200" cap="none" spc="0" normalizeH="0" baseline="0" noProof="0" dirty="0">
                <a:ln>
                  <a:noFill/>
                </a:ln>
                <a:solidFill>
                  <a:srgbClr val="2A05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u="none" strike="noStrike" kern="1200" cap="none" spc="0" normalizeH="0" baseline="0" noProof="0" dirty="0" err="1">
                <a:ln>
                  <a:noFill/>
                </a:ln>
                <a:solidFill>
                  <a:srgbClr val="2A05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</a:t>
            </a:r>
            <a:r>
              <a:rPr kumimoji="0" lang="ru-RU" sz="2800" b="1" u="none" strike="noStrike" kern="1200" cap="none" spc="0" normalizeH="0" baseline="0" noProof="0" dirty="0">
                <a:ln>
                  <a:noFill/>
                </a:ln>
                <a:solidFill>
                  <a:srgbClr val="2A05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800" b="0" u="none" strike="noStrike" kern="1200" cap="none" spc="0" normalizeH="0" baseline="0" noProof="0" dirty="0">
                <a:ln>
                  <a:noFill/>
                </a:ln>
                <a:solidFill>
                  <a:srgbClr val="2A05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800" b="0" u="none" strike="noStrike" kern="1200" cap="none" spc="0" normalizeH="0" baseline="0" noProof="0" dirty="0">
                <a:ln>
                  <a:noFill/>
                </a:ln>
                <a:solidFill>
                  <a:srgbClr val="387FA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 информационно-технологическая концепция, подразумевающая интеграцию вычислительных ресурсов в физические сущности любого вида, включая биологические и рукотворные объекты.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387FA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c8c13e387a042fa566facbd4cc2cacc9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35360" y="1124744"/>
            <a:ext cx="4926515" cy="368303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623392" y="5013176"/>
            <a:ext cx="11280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A055B"/>
              </a:buClr>
              <a:buFont typeface="Wingdings" pitchFamily="2" charset="2"/>
              <a:buChar char="ü"/>
            </a:pPr>
            <a:r>
              <a:rPr lang="ru-RU" sz="2400" b="1" i="1" dirty="0">
                <a:solidFill>
                  <a:srgbClr val="387FA8"/>
                </a:solidFill>
              </a:rPr>
              <a:t>промышленные и производственные системы (</a:t>
            </a:r>
            <a:r>
              <a:rPr lang="en-US" sz="2400" b="1" i="1" dirty="0">
                <a:solidFill>
                  <a:srgbClr val="1A5997"/>
                </a:solidFill>
              </a:rPr>
              <a:t>Smart Industry, Smart Factory</a:t>
            </a:r>
            <a:r>
              <a:rPr lang="ru-RU" sz="2400" b="1" i="1" dirty="0">
                <a:solidFill>
                  <a:srgbClr val="387FA8"/>
                </a:solidFill>
              </a:rPr>
              <a:t>) </a:t>
            </a:r>
            <a:endParaRPr lang="en-US" sz="2400" b="1" i="1" dirty="0">
              <a:solidFill>
                <a:srgbClr val="387FA8"/>
              </a:solidFill>
            </a:endParaRPr>
          </a:p>
          <a:p>
            <a:pPr>
              <a:buClr>
                <a:srgbClr val="2A055B"/>
              </a:buClr>
              <a:buFont typeface="Wingdings" pitchFamily="2" charset="2"/>
              <a:buChar char="ü"/>
            </a:pPr>
            <a:r>
              <a:rPr lang="ru-RU" sz="2400" b="1" i="1" dirty="0">
                <a:solidFill>
                  <a:srgbClr val="387FA8"/>
                </a:solidFill>
              </a:rPr>
              <a:t>беспилотный транспорт</a:t>
            </a:r>
            <a:r>
              <a:rPr lang="en-US" sz="2400" b="1" i="1" dirty="0">
                <a:solidFill>
                  <a:srgbClr val="387FA8"/>
                </a:solidFill>
              </a:rPr>
              <a:t> (</a:t>
            </a:r>
            <a:r>
              <a:rPr lang="en-US" sz="2400" b="1" i="1" dirty="0">
                <a:solidFill>
                  <a:srgbClr val="1A5997"/>
                </a:solidFill>
              </a:rPr>
              <a:t>Smart Transportation</a:t>
            </a:r>
            <a:r>
              <a:rPr lang="en-US" sz="2400" b="1" i="1" dirty="0">
                <a:solidFill>
                  <a:srgbClr val="387FA8"/>
                </a:solidFill>
              </a:rPr>
              <a:t>)</a:t>
            </a:r>
          </a:p>
          <a:p>
            <a:pPr>
              <a:buClr>
                <a:srgbClr val="2A055B"/>
              </a:buClr>
              <a:buFont typeface="Wingdings" pitchFamily="2" charset="2"/>
              <a:buChar char="ü"/>
            </a:pPr>
            <a:r>
              <a:rPr lang="en-US" sz="2400" b="1" i="1" dirty="0">
                <a:solidFill>
                  <a:srgbClr val="387FA8"/>
                </a:solidFill>
              </a:rPr>
              <a:t> </a:t>
            </a:r>
            <a:r>
              <a:rPr lang="ru-RU" sz="2400" b="1" i="1" dirty="0">
                <a:solidFill>
                  <a:srgbClr val="387FA8"/>
                </a:solidFill>
              </a:rPr>
              <a:t>энергосети (</a:t>
            </a:r>
            <a:r>
              <a:rPr lang="en-US" sz="2400" b="1" i="1" dirty="0">
                <a:solidFill>
                  <a:srgbClr val="1A5997"/>
                </a:solidFill>
              </a:rPr>
              <a:t>Smart Grid</a:t>
            </a:r>
            <a:r>
              <a:rPr lang="ru-RU" sz="2400" b="1" i="1" dirty="0">
                <a:solidFill>
                  <a:srgbClr val="387FA8"/>
                </a:solidFill>
              </a:rPr>
              <a:t>)</a:t>
            </a:r>
            <a:endParaRPr lang="en-US" sz="2400" b="1" i="1" dirty="0">
              <a:solidFill>
                <a:srgbClr val="387FA8"/>
              </a:solidFill>
            </a:endParaRPr>
          </a:p>
          <a:p>
            <a:pPr>
              <a:buClr>
                <a:srgbClr val="2A055B"/>
              </a:buClr>
              <a:buFont typeface="Wingdings" pitchFamily="2" charset="2"/>
              <a:buChar char="ü"/>
            </a:pPr>
            <a:r>
              <a:rPr lang="ru-RU" sz="2400" b="1" i="1" dirty="0">
                <a:solidFill>
                  <a:srgbClr val="387FA8"/>
                </a:solidFill>
              </a:rPr>
              <a:t>системы жизнеобеспечения(</a:t>
            </a:r>
            <a:r>
              <a:rPr lang="en-US" sz="2400" b="1" i="1" dirty="0">
                <a:solidFill>
                  <a:srgbClr val="1A5997"/>
                </a:solidFill>
              </a:rPr>
              <a:t>Smart Home, Smart Building</a:t>
            </a:r>
            <a:r>
              <a:rPr lang="ru-RU" sz="2400" b="1" i="1" dirty="0">
                <a:solidFill>
                  <a:srgbClr val="387FA8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006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s://www.tadviser.ru/images/6/63/Cps.png"/>
          <p:cNvPicPr/>
          <p:nvPr/>
        </p:nvPicPr>
        <p:blipFill>
          <a:blip r:embed="rId2" cstate="print"/>
          <a:srcRect l="2197" t="1337" r="4547" b="6383"/>
          <a:stretch>
            <a:fillRect/>
          </a:stretch>
        </p:blipFill>
        <p:spPr bwMode="auto">
          <a:xfrm>
            <a:off x="6456040" y="1412776"/>
            <a:ext cx="561662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проекта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9337" y="1268760"/>
            <a:ext cx="6336703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0" u="none" strike="noStrike" kern="1200" cap="none" spc="0" normalizeH="0" baseline="0" noProof="0" dirty="0">
                <a:ln>
                  <a:noFill/>
                </a:ln>
                <a:solidFill>
                  <a:srgbClr val="1A599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Перспективы развития КФС, возникающих на стыке интернета людей, вещей и сервисов, и формирования на их основе Индустрии 4.0 затрагивают интересы общества в целом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0" u="none" strike="noStrike" kern="1200" cap="none" spc="0" normalizeH="0" baseline="0" noProof="0" dirty="0">
                <a:ln>
                  <a:noFill/>
                </a:ln>
                <a:solidFill>
                  <a:srgbClr val="1A599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Правительства развитых стран включили КФС в приоритетный список инноваций, считая их критически важными для защиты своих национальных интересов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0" u="none" strike="noStrike" kern="1200" cap="none" spc="0" normalizeH="0" baseline="0" noProof="0" dirty="0">
                <a:ln>
                  <a:noFill/>
                </a:ln>
                <a:solidFill>
                  <a:srgbClr val="1A599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ФЦП «Цифровая экономика» развитие КФС обозначено как один из путей диверсификации экономики России и преодоления технологических барьеров в различных сферах деятельности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rgbClr val="1A599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06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Научная проблема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67408" y="2996952"/>
            <a:ext cx="111612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800" dirty="0"/>
              <a:t>разработка алгоритмов управления и обработки информации для </a:t>
            </a:r>
            <a:r>
              <a:rPr lang="ru-RU" sz="2800" dirty="0" err="1"/>
              <a:t>киберфизических</a:t>
            </a:r>
            <a:r>
              <a:rPr lang="ru-RU" sz="2800" dirty="0"/>
              <a:t> систем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800" dirty="0"/>
              <a:t>компьютерное моделирование </a:t>
            </a:r>
            <a:r>
              <a:rPr lang="ru-RU" sz="2800" dirty="0" err="1"/>
              <a:t>киберфизических</a:t>
            </a:r>
            <a:r>
              <a:rPr lang="ru-RU" sz="2800" dirty="0"/>
              <a:t> систем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800" dirty="0"/>
              <a:t>техническая реализация </a:t>
            </a:r>
            <a:r>
              <a:rPr lang="ru-RU" sz="2800" dirty="0" err="1"/>
              <a:t>киберфизических</a:t>
            </a:r>
            <a:r>
              <a:rPr lang="ru-RU" sz="2800" dirty="0"/>
              <a:t> систем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2800" dirty="0"/>
              <a:t>натурное и полунатурное моделирование </a:t>
            </a:r>
            <a:r>
              <a:rPr lang="ru-RU" sz="2800" dirty="0" err="1"/>
              <a:t>киберфизических</a:t>
            </a:r>
            <a:r>
              <a:rPr lang="ru-RU" sz="2800" dirty="0"/>
              <a:t> систем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endParaRPr lang="ru-RU" sz="28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 txBox="1">
            <a:spLocks/>
          </p:cNvSpPr>
          <p:nvPr/>
        </p:nvSpPr>
        <p:spPr>
          <a:xfrm>
            <a:off x="1127448" y="2060848"/>
            <a:ext cx="6048672" cy="87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2F195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в рамках проблемы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5400" y="1052736"/>
            <a:ext cx="11233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разработка программно-алгоритмического обеспечения для управления </a:t>
            </a:r>
            <a:r>
              <a:rPr lang="ru-RU" sz="2800" i="1" dirty="0" err="1"/>
              <a:t>киберфизическими</a:t>
            </a:r>
            <a:r>
              <a:rPr lang="ru-RU" sz="2800" i="1" dirty="0"/>
              <a:t> системами различного применения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911424" y="2924944"/>
            <a:ext cx="1036915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655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Научный задел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 txBox="1">
            <a:spLocks/>
          </p:cNvSpPr>
          <p:nvPr/>
        </p:nvSpPr>
        <p:spPr>
          <a:xfrm>
            <a:off x="767408" y="908720"/>
            <a:ext cx="6048672" cy="87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2F195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Проекты за последние 5 лет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79376" y="1628800"/>
            <a:ext cx="112332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Грант РФФИ «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2A055B"/>
                </a:solidFill>
                <a:effectLst/>
                <a:ea typeface="Calibri" pitchFamily="34" charset="0"/>
                <a:cs typeface="Times New Roman" pitchFamily="18" charset="0"/>
              </a:rPr>
              <a:t>Нелинейные методы адаптивного управления генераторами энергосистем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1A5997"/>
              </a:solidFill>
              <a:effectLst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Грант РФФИ «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2A055B"/>
                </a:solidFill>
                <a:effectLst/>
                <a:ea typeface="Calibri" pitchFamily="34" charset="0"/>
                <a:cs typeface="Times New Roman" pitchFamily="18" charset="0"/>
              </a:rPr>
              <a:t>Теоретические и алгоритмические основы энергосберегающего управления транспортными средствами на электрической тяге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1A5997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Грант РФФИ «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2A055B"/>
                </a:solidFill>
                <a:effectLst/>
                <a:ea typeface="Calibri" pitchFamily="34" charset="0"/>
                <a:cs typeface="Times New Roman" pitchFamily="18" charset="0"/>
              </a:rPr>
              <a:t>Самоорганизующиеся стратегии группового управления робототехническими системами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»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1A5997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Грант РФФИ «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2A055B"/>
                </a:solidFill>
                <a:effectLst/>
                <a:ea typeface="Calibri" pitchFamily="34" charset="0"/>
                <a:cs typeface="Times New Roman" pitchFamily="18" charset="0"/>
              </a:rPr>
              <a:t>Метод интегральной адаптации в нелинейных задачах управления сложными техническими объектами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1A5997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Грант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Минобрнауки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2A055B"/>
                </a:solidFill>
                <a:effectLst/>
                <a:ea typeface="Calibri" pitchFamily="34" charset="0"/>
                <a:cs typeface="Times New Roman" pitchFamily="18" charset="0"/>
              </a:rPr>
              <a:t>Новые нелинейные методы и технологии создания интеллектуальных систем навигации и управления подвижными объектами, функционирующими в экстремальных условиях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»,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1A5997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Грант РФФИ «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2A055B"/>
                </a:solidFill>
                <a:effectLst/>
                <a:ea typeface="Calibri" pitchFamily="34" charset="0"/>
                <a:cs typeface="Times New Roman" pitchFamily="18" charset="0"/>
              </a:rPr>
              <a:t>Синерго-кибернетический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2A055B"/>
                </a:solidFill>
                <a:effectLst/>
                <a:ea typeface="Calibri" pitchFamily="34" charset="0"/>
                <a:cs typeface="Times New Roman" pitchFamily="18" charset="0"/>
              </a:rPr>
              <a:t> подход к синтезу роевых стратегии группового управления мобильными роботами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7418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Научный задел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 txBox="1">
            <a:spLocks/>
          </p:cNvSpPr>
          <p:nvPr/>
        </p:nvSpPr>
        <p:spPr>
          <a:xfrm>
            <a:off x="983432" y="836712"/>
            <a:ext cx="6048672" cy="87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2F195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Текущие проекты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07368" y="1702828"/>
            <a:ext cx="1123324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Грант РФФИ «</a:t>
            </a:r>
            <a:r>
              <a:rPr lang="ru-RU" sz="2400" b="1" dirty="0">
                <a:solidFill>
                  <a:srgbClr val="2A055B"/>
                </a:solidFill>
              </a:rPr>
              <a:t>Разработка теоретических основ построения иерархических систем управления силовыми установками электромобилей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1A5997"/>
              </a:solidFill>
              <a:effectLst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Грант РФФИ «</a:t>
            </a:r>
            <a:r>
              <a:rPr lang="ru-RU" sz="2400" b="1" dirty="0">
                <a:solidFill>
                  <a:srgbClr val="2A055B"/>
                </a:solidFill>
              </a:rPr>
              <a:t>Разработка теоретических основ, </a:t>
            </a:r>
            <a:r>
              <a:rPr lang="ru-RU" sz="2400" b="1" dirty="0" err="1">
                <a:solidFill>
                  <a:srgbClr val="2A055B"/>
                </a:solidFill>
              </a:rPr>
              <a:t>биоинспирированных</a:t>
            </a:r>
            <a:r>
              <a:rPr lang="ru-RU" sz="2400" b="1" dirty="0">
                <a:solidFill>
                  <a:srgbClr val="2A055B"/>
                </a:solidFill>
              </a:rPr>
              <a:t> моделей, методов и алгоритмов управления роем гомогенных роботов в условиях ограниченного пространства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1A5997"/>
              </a:solidFill>
              <a:effectLst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Грант РФФИ «</a:t>
            </a:r>
            <a:r>
              <a:rPr lang="ru-RU" sz="2400" b="1" dirty="0" err="1">
                <a:solidFill>
                  <a:srgbClr val="2A055B"/>
                </a:solidFill>
              </a:rPr>
              <a:t>Синерго-кибернетический</a:t>
            </a:r>
            <a:r>
              <a:rPr lang="ru-RU" sz="2400" b="1" dirty="0">
                <a:solidFill>
                  <a:srgbClr val="2A055B"/>
                </a:solidFill>
              </a:rPr>
              <a:t> подход к синтезу управления со скользящим режимом сложными нелинейными системами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»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1A5997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1A5997"/>
                </a:solidFill>
                <a:ea typeface="Calibri" pitchFamily="34" charset="0"/>
                <a:cs typeface="Times New Roman" pitchFamily="18" charset="0"/>
              </a:rPr>
              <a:t>Грант РФФИ «</a:t>
            </a:r>
            <a:r>
              <a:rPr lang="ru-RU" sz="2400" b="1" dirty="0">
                <a:solidFill>
                  <a:srgbClr val="2A055B"/>
                </a:solidFill>
              </a:rPr>
              <a:t>Метод построения распределенных информационно-управляющих систем для управления транспортными потоками на основе событийно связанных автоматных моделей в рамках концепции интернета вещей</a:t>
            </a:r>
            <a:r>
              <a:rPr lang="ru-RU" sz="2400" dirty="0">
                <a:solidFill>
                  <a:srgbClr val="1A5997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1A5997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A5997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1A5997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6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проекта (возможные направления исследований)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1262365"/>
            <a:ext cx="10729192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600" dirty="0"/>
              <a:t>Разработка программно-алгоритмического обеспечения интеллектуальных систем управления движением беспилотных летательных аппаратов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600" dirty="0"/>
              <a:t>Разработка программно-алгоритмического обеспечения интеллектуальных систем управления движением автономных подводных аппаратов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600" dirty="0"/>
              <a:t>Разработка программно-алгоритмического обеспечения интеллектуальных систем управления движением мобильных роботов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600" dirty="0"/>
              <a:t>Разработка программно-алгоритмического обеспечения систем управления движением беспилотных автомобилей (</a:t>
            </a:r>
            <a:r>
              <a:rPr lang="ru-RU" sz="2600" dirty="0" err="1"/>
              <a:t>Smart</a:t>
            </a:r>
            <a:r>
              <a:rPr lang="ru-RU" sz="2600" dirty="0"/>
              <a:t> </a:t>
            </a:r>
            <a:r>
              <a:rPr lang="ru-RU" sz="2600" dirty="0" err="1"/>
              <a:t>Transportation</a:t>
            </a:r>
            <a:r>
              <a:rPr lang="ru-RU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4328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проекта (возможные направления исследований)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994856"/>
            <a:ext cx="107291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600" dirty="0"/>
              <a:t>Разработка </a:t>
            </a:r>
            <a:r>
              <a:rPr lang="ru-RU" sz="2600" dirty="0" err="1"/>
              <a:t>мультиагентных</a:t>
            </a:r>
            <a:r>
              <a:rPr lang="ru-RU" sz="2600" dirty="0"/>
              <a:t> и </a:t>
            </a:r>
            <a:r>
              <a:rPr lang="ru-RU" sz="2600" dirty="0" err="1"/>
              <a:t>реконфигурируемх</a:t>
            </a:r>
            <a:r>
              <a:rPr lang="ru-RU" sz="2600" dirty="0"/>
              <a:t> систем управления индустриальными, энергетическими и транспортными процессами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600" dirty="0"/>
              <a:t>Разработка интеллектуальных сетей энергообеспечения (</a:t>
            </a:r>
            <a:r>
              <a:rPr lang="en-US" sz="2600" dirty="0"/>
              <a:t>Smart Grid</a:t>
            </a:r>
            <a:r>
              <a:rPr lang="ru-RU" sz="2600" dirty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600" dirty="0"/>
              <a:t>Разработка систем домашней автоматизации (</a:t>
            </a:r>
            <a:r>
              <a:rPr lang="en-US" sz="2600" dirty="0"/>
              <a:t>Smart Home</a:t>
            </a:r>
            <a:r>
              <a:rPr lang="ru-RU" sz="2600" dirty="0"/>
              <a:t>, </a:t>
            </a:r>
            <a:r>
              <a:rPr lang="en-US" sz="2600" dirty="0"/>
              <a:t>Smart Building</a:t>
            </a:r>
            <a:r>
              <a:rPr lang="ru-RU" sz="2600" dirty="0"/>
              <a:t>, </a:t>
            </a:r>
            <a:r>
              <a:rPr lang="en-US" sz="2600" dirty="0"/>
              <a:t>Smart Environment</a:t>
            </a:r>
            <a:r>
              <a:rPr lang="ru-RU" sz="2600" dirty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600" dirty="0"/>
              <a:t>Разработка алгоритмов управления силовыми установками электромобилей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600" dirty="0"/>
              <a:t>Разработка информационно-аналитических систем поддержки принятия решений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600" dirty="0"/>
              <a:t>Разработка интеллектуальных индустриальных систем (</a:t>
            </a:r>
            <a:r>
              <a:rPr lang="ru-RU" sz="2600" dirty="0" err="1"/>
              <a:t>Smart</a:t>
            </a:r>
            <a:r>
              <a:rPr lang="ru-RU" sz="2600" dirty="0"/>
              <a:t> </a:t>
            </a:r>
            <a:r>
              <a:rPr lang="ru-RU" sz="2600" dirty="0" err="1"/>
              <a:t>Manufacturing</a:t>
            </a:r>
            <a:r>
              <a:rPr lang="ru-RU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43283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магистрантам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1628800"/>
            <a:ext cx="107291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pPr algn="just"/>
            <a:endParaRPr lang="ru-RU" sz="28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6C6A09-5901-47A1-98F0-8CCAEDC41091}"/>
              </a:ext>
            </a:extLst>
          </p:cNvPr>
          <p:cNvSpPr/>
          <p:nvPr/>
        </p:nvSpPr>
        <p:spPr>
          <a:xfrm>
            <a:off x="623392" y="1628800"/>
            <a:ext cx="107291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800" dirty="0"/>
              <a:t>Магистрант должен обладать знаниями в области исследования динамики сложных систем, математического и компьютерного моделирования процессов и систем.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800" dirty="0"/>
              <a:t>Магистрант должен иметь практические умения и навыки использования современных инструментальных средств для разработки программного обеспечения по исследованию динамики сложных систем, проведения математического моделирования.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800" dirty="0"/>
              <a:t>Минимальный уровень владения английским языком должен быть не ниже </a:t>
            </a:r>
            <a:r>
              <a:rPr lang="en-US" sz="2800" dirty="0"/>
              <a:t>B1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45726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КТИБ">
      <a:dk1>
        <a:srgbClr val="22518A"/>
      </a:dk1>
      <a:lt1>
        <a:sysClr val="window" lastClr="FFFFFF"/>
      </a:lt1>
      <a:dk2>
        <a:srgbClr val="8FCE4A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3380</TotalTime>
  <Words>609</Words>
  <Application>Microsoft Office PowerPoint</Application>
  <PresentationFormat>Широкоэкранный</PresentationFormat>
  <Paragraphs>74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Terminator Cyr 4</vt:lpstr>
      <vt:lpstr>Wingdings</vt:lpstr>
      <vt:lpstr>Тема Office</vt:lpstr>
      <vt:lpstr>Управление  киберфизическими системами</vt:lpstr>
      <vt:lpstr>Актуальность проекта</vt:lpstr>
      <vt:lpstr>Актуальность проекта</vt:lpstr>
      <vt:lpstr>Научная проблема</vt:lpstr>
      <vt:lpstr>Научный задел</vt:lpstr>
      <vt:lpstr>Научный задел</vt:lpstr>
      <vt:lpstr>Задачи проекта (возможные направления исследований)</vt:lpstr>
      <vt:lpstr>Задачи проекта (возможные направления исследований)</vt:lpstr>
      <vt:lpstr>Требования к магистрантам</vt:lpstr>
      <vt:lpstr>Ожидаемые результаты работы магистрантов</vt:lpstr>
      <vt:lpstr>Презентация PowerPoint</vt:lpstr>
    </vt:vector>
  </TitlesOfParts>
  <Manager>Веселов Геннадий Евгеньевич</Manager>
  <Company>ИКТИБ ЮФУ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научно-исследовательской магистратуры на базе ИКТИБ</dc:title>
  <dc:subject>Программа научно-исследовательской магистратуры на базе ИКТИБ</dc:subject>
  <dc:creator>Горбунов Александр Валерьевич</dc:creator>
  <cp:lastModifiedBy>Горбунов Александр Валерьевич</cp:lastModifiedBy>
  <cp:revision>227</cp:revision>
  <dcterms:created xsi:type="dcterms:W3CDTF">2020-05-04T19:33:09Z</dcterms:created>
  <dcterms:modified xsi:type="dcterms:W3CDTF">2020-10-23T12:20:15Z</dcterms:modified>
</cp:coreProperties>
</file>